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98" r:id="rId2"/>
    <p:sldId id="258" r:id="rId3"/>
    <p:sldId id="352" r:id="rId4"/>
    <p:sldId id="353" r:id="rId5"/>
    <p:sldId id="354" r:id="rId6"/>
    <p:sldId id="355" r:id="rId7"/>
    <p:sldId id="356" r:id="rId8"/>
    <p:sldId id="357" r:id="rId9"/>
    <p:sldId id="358" r:id="rId10"/>
    <p:sldId id="359" r:id="rId11"/>
    <p:sldId id="365" r:id="rId12"/>
    <p:sldId id="360" r:id="rId13"/>
    <p:sldId id="259" r:id="rId14"/>
    <p:sldId id="261" r:id="rId15"/>
    <p:sldId id="302" r:id="rId16"/>
    <p:sldId id="350" r:id="rId17"/>
    <p:sldId id="303" r:id="rId18"/>
    <p:sldId id="315" r:id="rId19"/>
    <p:sldId id="323" r:id="rId20"/>
    <p:sldId id="324" r:id="rId21"/>
    <p:sldId id="325" r:id="rId22"/>
    <p:sldId id="326" r:id="rId23"/>
    <p:sldId id="327" r:id="rId24"/>
    <p:sldId id="328" r:id="rId25"/>
    <p:sldId id="329" r:id="rId26"/>
    <p:sldId id="330" r:id="rId27"/>
    <p:sldId id="331" r:id="rId28"/>
    <p:sldId id="332" r:id="rId29"/>
    <p:sldId id="337" r:id="rId30"/>
    <p:sldId id="339" r:id="rId31"/>
    <p:sldId id="351" r:id="rId32"/>
    <p:sldId id="341" r:id="rId33"/>
    <p:sldId id="345" r:id="rId34"/>
    <p:sldId id="347" r:id="rId35"/>
    <p:sldId id="348" r:id="rId36"/>
    <p:sldId id="349" r:id="rId37"/>
    <p:sldId id="306" r:id="rId38"/>
    <p:sldId id="310" r:id="rId39"/>
    <p:sldId id="318" r:id="rId40"/>
    <p:sldId id="319" r:id="rId41"/>
    <p:sldId id="334" r:id="rId42"/>
    <p:sldId id="311" r:id="rId43"/>
    <p:sldId id="336" r:id="rId44"/>
    <p:sldId id="335" r:id="rId45"/>
    <p:sldId id="361" r:id="rId46"/>
    <p:sldId id="362" r:id="rId47"/>
    <p:sldId id="363" r:id="rId48"/>
    <p:sldId id="364" r:id="rId49"/>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3">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A36"/>
    <a:srgbClr val="34495E"/>
    <a:srgbClr val="46CEAE"/>
    <a:srgbClr val="FFFFFF"/>
    <a:srgbClr val="E8E8E8"/>
    <a:srgbClr val="F9F9F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14" autoAdjust="0"/>
  </p:normalViewPr>
  <p:slideViewPr>
    <p:cSldViewPr showGuides="1">
      <p:cViewPr varScale="1">
        <p:scale>
          <a:sx n="86" d="100"/>
          <a:sy n="86" d="100"/>
        </p:scale>
        <p:origin x="980" y="40"/>
      </p:cViewPr>
      <p:guideLst>
        <p:guide orient="horz" pos="1933"/>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547A1D-12E5-456D-BF67-C0BDB0A18760}" type="datetimeFigureOut">
              <a:rPr lang="zh-CN" altLang="en-US" smtClean="0"/>
              <a:t>2025/2/28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5ACBAC-C8EB-45CA-967B-DC24F1263EAE}" type="slidenum">
              <a:rPr lang="zh-CN" altLang="en-US" smtClean="0"/>
              <a:t>‹#›</a:t>
            </a:fld>
            <a:endParaRPr lang="zh-CN" altLang="en-US"/>
          </a:p>
        </p:txBody>
      </p:sp>
    </p:spTree>
    <p:extLst>
      <p:ext uri="{BB962C8B-B14F-4D97-AF65-F5344CB8AC3E}">
        <p14:creationId xmlns:p14="http://schemas.microsoft.com/office/powerpoint/2010/main" val="1359222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10</a:t>
            </a:fld>
            <a:endParaRPr lang="zh-CN" altLang="en-US"/>
          </a:p>
        </p:txBody>
      </p:sp>
    </p:spTree>
    <p:extLst>
      <p:ext uri="{BB962C8B-B14F-4D97-AF65-F5344CB8AC3E}">
        <p14:creationId xmlns:p14="http://schemas.microsoft.com/office/powerpoint/2010/main" val="3402146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11</a:t>
            </a:fld>
            <a:endParaRPr lang="zh-CN" altLang="en-US"/>
          </a:p>
        </p:txBody>
      </p:sp>
    </p:spTree>
    <p:extLst>
      <p:ext uri="{BB962C8B-B14F-4D97-AF65-F5344CB8AC3E}">
        <p14:creationId xmlns:p14="http://schemas.microsoft.com/office/powerpoint/2010/main" val="2238199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12</a:t>
            </a:fld>
            <a:endParaRPr lang="zh-CN" altLang="en-US"/>
          </a:p>
        </p:txBody>
      </p:sp>
    </p:spTree>
    <p:extLst>
      <p:ext uri="{BB962C8B-B14F-4D97-AF65-F5344CB8AC3E}">
        <p14:creationId xmlns:p14="http://schemas.microsoft.com/office/powerpoint/2010/main" val="3932963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13</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14</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15</a:t>
            </a:fld>
            <a:endParaRPr lang="zh-CN" altLang="en-US"/>
          </a:p>
        </p:txBody>
      </p:sp>
    </p:spTree>
    <p:extLst>
      <p:ext uri="{BB962C8B-B14F-4D97-AF65-F5344CB8AC3E}">
        <p14:creationId xmlns:p14="http://schemas.microsoft.com/office/powerpoint/2010/main" val="976473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16</a:t>
            </a:fld>
            <a:endParaRPr lang="zh-CN" altLang="en-US"/>
          </a:p>
        </p:txBody>
      </p:sp>
    </p:spTree>
    <p:extLst>
      <p:ext uri="{BB962C8B-B14F-4D97-AF65-F5344CB8AC3E}">
        <p14:creationId xmlns:p14="http://schemas.microsoft.com/office/powerpoint/2010/main" val="1429594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17</a:t>
            </a:fld>
            <a:endParaRPr lang="zh-CN" altLang="en-US"/>
          </a:p>
        </p:txBody>
      </p:sp>
    </p:spTree>
    <p:extLst>
      <p:ext uri="{BB962C8B-B14F-4D97-AF65-F5344CB8AC3E}">
        <p14:creationId xmlns:p14="http://schemas.microsoft.com/office/powerpoint/2010/main" val="1045729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18</a:t>
            </a:fld>
            <a:endParaRPr lang="zh-CN" altLang="en-US"/>
          </a:p>
        </p:txBody>
      </p:sp>
    </p:spTree>
    <p:extLst>
      <p:ext uri="{BB962C8B-B14F-4D97-AF65-F5344CB8AC3E}">
        <p14:creationId xmlns:p14="http://schemas.microsoft.com/office/powerpoint/2010/main" val="2379811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19</a:t>
            </a:fld>
            <a:endParaRPr lang="zh-CN" altLang="en-US"/>
          </a:p>
        </p:txBody>
      </p:sp>
    </p:spTree>
    <p:extLst>
      <p:ext uri="{BB962C8B-B14F-4D97-AF65-F5344CB8AC3E}">
        <p14:creationId xmlns:p14="http://schemas.microsoft.com/office/powerpoint/2010/main" val="3955367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20</a:t>
            </a:fld>
            <a:endParaRPr lang="zh-CN" altLang="en-US"/>
          </a:p>
        </p:txBody>
      </p:sp>
    </p:spTree>
    <p:extLst>
      <p:ext uri="{BB962C8B-B14F-4D97-AF65-F5344CB8AC3E}">
        <p14:creationId xmlns:p14="http://schemas.microsoft.com/office/powerpoint/2010/main" val="3158419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21</a:t>
            </a:fld>
            <a:endParaRPr lang="zh-CN" altLang="en-US"/>
          </a:p>
        </p:txBody>
      </p:sp>
    </p:spTree>
    <p:extLst>
      <p:ext uri="{BB962C8B-B14F-4D97-AF65-F5344CB8AC3E}">
        <p14:creationId xmlns:p14="http://schemas.microsoft.com/office/powerpoint/2010/main" val="865094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22</a:t>
            </a:fld>
            <a:endParaRPr lang="zh-CN" altLang="en-US"/>
          </a:p>
        </p:txBody>
      </p:sp>
    </p:spTree>
    <p:extLst>
      <p:ext uri="{BB962C8B-B14F-4D97-AF65-F5344CB8AC3E}">
        <p14:creationId xmlns:p14="http://schemas.microsoft.com/office/powerpoint/2010/main" val="2630872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23</a:t>
            </a:fld>
            <a:endParaRPr lang="zh-CN" altLang="en-US"/>
          </a:p>
        </p:txBody>
      </p:sp>
    </p:spTree>
    <p:extLst>
      <p:ext uri="{BB962C8B-B14F-4D97-AF65-F5344CB8AC3E}">
        <p14:creationId xmlns:p14="http://schemas.microsoft.com/office/powerpoint/2010/main" val="896359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24</a:t>
            </a:fld>
            <a:endParaRPr lang="zh-CN" altLang="en-US"/>
          </a:p>
        </p:txBody>
      </p:sp>
    </p:spTree>
    <p:extLst>
      <p:ext uri="{BB962C8B-B14F-4D97-AF65-F5344CB8AC3E}">
        <p14:creationId xmlns:p14="http://schemas.microsoft.com/office/powerpoint/2010/main" val="662984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25</a:t>
            </a:fld>
            <a:endParaRPr lang="zh-CN" altLang="en-US"/>
          </a:p>
        </p:txBody>
      </p:sp>
    </p:spTree>
    <p:extLst>
      <p:ext uri="{BB962C8B-B14F-4D97-AF65-F5344CB8AC3E}">
        <p14:creationId xmlns:p14="http://schemas.microsoft.com/office/powerpoint/2010/main" val="3694651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26</a:t>
            </a:fld>
            <a:endParaRPr lang="zh-CN" altLang="en-US"/>
          </a:p>
        </p:txBody>
      </p:sp>
    </p:spTree>
    <p:extLst>
      <p:ext uri="{BB962C8B-B14F-4D97-AF65-F5344CB8AC3E}">
        <p14:creationId xmlns:p14="http://schemas.microsoft.com/office/powerpoint/2010/main" val="4084074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27</a:t>
            </a:fld>
            <a:endParaRPr lang="zh-CN" altLang="en-US"/>
          </a:p>
        </p:txBody>
      </p:sp>
    </p:spTree>
    <p:extLst>
      <p:ext uri="{BB962C8B-B14F-4D97-AF65-F5344CB8AC3E}">
        <p14:creationId xmlns:p14="http://schemas.microsoft.com/office/powerpoint/2010/main" val="4205119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28</a:t>
            </a:fld>
            <a:endParaRPr lang="zh-CN" altLang="en-US"/>
          </a:p>
        </p:txBody>
      </p:sp>
    </p:spTree>
    <p:extLst>
      <p:ext uri="{BB962C8B-B14F-4D97-AF65-F5344CB8AC3E}">
        <p14:creationId xmlns:p14="http://schemas.microsoft.com/office/powerpoint/2010/main" val="300819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29</a:t>
            </a:fld>
            <a:endParaRPr lang="zh-CN" altLang="en-US"/>
          </a:p>
        </p:txBody>
      </p:sp>
    </p:spTree>
    <p:extLst>
      <p:ext uri="{BB962C8B-B14F-4D97-AF65-F5344CB8AC3E}">
        <p14:creationId xmlns:p14="http://schemas.microsoft.com/office/powerpoint/2010/main" val="2830583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a:t>
            </a:fld>
            <a:endParaRPr lang="zh-CN" altLang="en-US"/>
          </a:p>
        </p:txBody>
      </p:sp>
    </p:spTree>
    <p:extLst>
      <p:ext uri="{BB962C8B-B14F-4D97-AF65-F5344CB8AC3E}">
        <p14:creationId xmlns:p14="http://schemas.microsoft.com/office/powerpoint/2010/main" val="37210020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30</a:t>
            </a:fld>
            <a:endParaRPr lang="zh-CN" altLang="en-US"/>
          </a:p>
        </p:txBody>
      </p:sp>
    </p:spTree>
    <p:extLst>
      <p:ext uri="{BB962C8B-B14F-4D97-AF65-F5344CB8AC3E}">
        <p14:creationId xmlns:p14="http://schemas.microsoft.com/office/powerpoint/2010/main" val="79376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31</a:t>
            </a:fld>
            <a:endParaRPr lang="zh-CN" altLang="en-US"/>
          </a:p>
        </p:txBody>
      </p:sp>
    </p:spTree>
    <p:extLst>
      <p:ext uri="{BB962C8B-B14F-4D97-AF65-F5344CB8AC3E}">
        <p14:creationId xmlns:p14="http://schemas.microsoft.com/office/powerpoint/2010/main" val="675025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32</a:t>
            </a:fld>
            <a:endParaRPr lang="zh-CN" altLang="en-US"/>
          </a:p>
        </p:txBody>
      </p:sp>
    </p:spTree>
    <p:extLst>
      <p:ext uri="{BB962C8B-B14F-4D97-AF65-F5344CB8AC3E}">
        <p14:creationId xmlns:p14="http://schemas.microsoft.com/office/powerpoint/2010/main" val="25211182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33</a:t>
            </a:fld>
            <a:endParaRPr lang="zh-CN" altLang="en-US"/>
          </a:p>
        </p:txBody>
      </p:sp>
    </p:spTree>
    <p:extLst>
      <p:ext uri="{BB962C8B-B14F-4D97-AF65-F5344CB8AC3E}">
        <p14:creationId xmlns:p14="http://schemas.microsoft.com/office/powerpoint/2010/main" val="2245561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34</a:t>
            </a:fld>
            <a:endParaRPr lang="zh-CN" altLang="en-US"/>
          </a:p>
        </p:txBody>
      </p:sp>
    </p:spTree>
    <p:extLst>
      <p:ext uri="{BB962C8B-B14F-4D97-AF65-F5344CB8AC3E}">
        <p14:creationId xmlns:p14="http://schemas.microsoft.com/office/powerpoint/2010/main" val="40601688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35</a:t>
            </a:fld>
            <a:endParaRPr lang="zh-CN" altLang="en-US"/>
          </a:p>
        </p:txBody>
      </p:sp>
    </p:spTree>
    <p:extLst>
      <p:ext uri="{BB962C8B-B14F-4D97-AF65-F5344CB8AC3E}">
        <p14:creationId xmlns:p14="http://schemas.microsoft.com/office/powerpoint/2010/main" val="2249170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36</a:t>
            </a:fld>
            <a:endParaRPr lang="zh-CN" altLang="en-US"/>
          </a:p>
        </p:txBody>
      </p:sp>
    </p:spTree>
    <p:extLst>
      <p:ext uri="{BB962C8B-B14F-4D97-AF65-F5344CB8AC3E}">
        <p14:creationId xmlns:p14="http://schemas.microsoft.com/office/powerpoint/2010/main" val="188321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37</a:t>
            </a:fld>
            <a:endParaRPr lang="zh-CN" altLang="en-US"/>
          </a:p>
        </p:txBody>
      </p:sp>
    </p:spTree>
    <p:extLst>
      <p:ext uri="{BB962C8B-B14F-4D97-AF65-F5344CB8AC3E}">
        <p14:creationId xmlns:p14="http://schemas.microsoft.com/office/powerpoint/2010/main" val="8574924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38</a:t>
            </a:fld>
            <a:endParaRPr lang="zh-CN" altLang="en-US"/>
          </a:p>
        </p:txBody>
      </p:sp>
    </p:spTree>
    <p:extLst>
      <p:ext uri="{BB962C8B-B14F-4D97-AF65-F5344CB8AC3E}">
        <p14:creationId xmlns:p14="http://schemas.microsoft.com/office/powerpoint/2010/main" val="36807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39</a:t>
            </a:fld>
            <a:endParaRPr lang="zh-CN" altLang="en-US"/>
          </a:p>
        </p:txBody>
      </p:sp>
    </p:spTree>
    <p:extLst>
      <p:ext uri="{BB962C8B-B14F-4D97-AF65-F5344CB8AC3E}">
        <p14:creationId xmlns:p14="http://schemas.microsoft.com/office/powerpoint/2010/main" val="418905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4</a:t>
            </a:fld>
            <a:endParaRPr lang="zh-CN" altLang="en-US"/>
          </a:p>
        </p:txBody>
      </p:sp>
    </p:spTree>
    <p:extLst>
      <p:ext uri="{BB962C8B-B14F-4D97-AF65-F5344CB8AC3E}">
        <p14:creationId xmlns:p14="http://schemas.microsoft.com/office/powerpoint/2010/main" val="673509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40</a:t>
            </a:fld>
            <a:endParaRPr lang="zh-CN" altLang="en-US"/>
          </a:p>
        </p:txBody>
      </p:sp>
    </p:spTree>
    <p:extLst>
      <p:ext uri="{BB962C8B-B14F-4D97-AF65-F5344CB8AC3E}">
        <p14:creationId xmlns:p14="http://schemas.microsoft.com/office/powerpoint/2010/main" val="1279237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41</a:t>
            </a:fld>
            <a:endParaRPr lang="zh-CN" altLang="en-US"/>
          </a:p>
        </p:txBody>
      </p:sp>
    </p:spTree>
    <p:extLst>
      <p:ext uri="{BB962C8B-B14F-4D97-AF65-F5344CB8AC3E}">
        <p14:creationId xmlns:p14="http://schemas.microsoft.com/office/powerpoint/2010/main" val="22341256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42</a:t>
            </a:fld>
            <a:endParaRPr lang="zh-CN" altLang="en-US"/>
          </a:p>
        </p:txBody>
      </p:sp>
    </p:spTree>
    <p:extLst>
      <p:ext uri="{BB962C8B-B14F-4D97-AF65-F5344CB8AC3E}">
        <p14:creationId xmlns:p14="http://schemas.microsoft.com/office/powerpoint/2010/main" val="3999645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43</a:t>
            </a:fld>
            <a:endParaRPr lang="zh-CN" altLang="en-US"/>
          </a:p>
        </p:txBody>
      </p:sp>
    </p:spTree>
    <p:extLst>
      <p:ext uri="{BB962C8B-B14F-4D97-AF65-F5344CB8AC3E}">
        <p14:creationId xmlns:p14="http://schemas.microsoft.com/office/powerpoint/2010/main" val="21596963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44</a:t>
            </a:fld>
            <a:endParaRPr lang="zh-CN" altLang="en-US"/>
          </a:p>
        </p:txBody>
      </p:sp>
    </p:spTree>
    <p:extLst>
      <p:ext uri="{BB962C8B-B14F-4D97-AF65-F5344CB8AC3E}">
        <p14:creationId xmlns:p14="http://schemas.microsoft.com/office/powerpoint/2010/main" val="13187055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45</a:t>
            </a:fld>
            <a:endParaRPr lang="zh-CN" altLang="en-US"/>
          </a:p>
        </p:txBody>
      </p:sp>
    </p:spTree>
    <p:extLst>
      <p:ext uri="{BB962C8B-B14F-4D97-AF65-F5344CB8AC3E}">
        <p14:creationId xmlns:p14="http://schemas.microsoft.com/office/powerpoint/2010/main" val="7482410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46</a:t>
            </a:fld>
            <a:endParaRPr lang="zh-CN" altLang="en-US"/>
          </a:p>
        </p:txBody>
      </p:sp>
    </p:spTree>
    <p:extLst>
      <p:ext uri="{BB962C8B-B14F-4D97-AF65-F5344CB8AC3E}">
        <p14:creationId xmlns:p14="http://schemas.microsoft.com/office/powerpoint/2010/main" val="26409926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47</a:t>
            </a:fld>
            <a:endParaRPr lang="zh-CN" altLang="en-US"/>
          </a:p>
        </p:txBody>
      </p:sp>
    </p:spTree>
    <p:extLst>
      <p:ext uri="{BB962C8B-B14F-4D97-AF65-F5344CB8AC3E}">
        <p14:creationId xmlns:p14="http://schemas.microsoft.com/office/powerpoint/2010/main" val="16674814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48</a:t>
            </a:fld>
            <a:endParaRPr lang="zh-CN" altLang="en-US"/>
          </a:p>
        </p:txBody>
      </p:sp>
    </p:spTree>
    <p:extLst>
      <p:ext uri="{BB962C8B-B14F-4D97-AF65-F5344CB8AC3E}">
        <p14:creationId xmlns:p14="http://schemas.microsoft.com/office/powerpoint/2010/main" val="2976410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5</a:t>
            </a:fld>
            <a:endParaRPr lang="zh-CN" altLang="en-US"/>
          </a:p>
        </p:txBody>
      </p:sp>
    </p:spTree>
    <p:extLst>
      <p:ext uri="{BB962C8B-B14F-4D97-AF65-F5344CB8AC3E}">
        <p14:creationId xmlns:p14="http://schemas.microsoft.com/office/powerpoint/2010/main" val="1006945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6</a:t>
            </a:fld>
            <a:endParaRPr lang="zh-CN" altLang="en-US"/>
          </a:p>
        </p:txBody>
      </p:sp>
    </p:spTree>
    <p:extLst>
      <p:ext uri="{BB962C8B-B14F-4D97-AF65-F5344CB8AC3E}">
        <p14:creationId xmlns:p14="http://schemas.microsoft.com/office/powerpoint/2010/main" val="1154263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7</a:t>
            </a:fld>
            <a:endParaRPr lang="zh-CN" altLang="en-US"/>
          </a:p>
        </p:txBody>
      </p:sp>
    </p:spTree>
    <p:extLst>
      <p:ext uri="{BB962C8B-B14F-4D97-AF65-F5344CB8AC3E}">
        <p14:creationId xmlns:p14="http://schemas.microsoft.com/office/powerpoint/2010/main" val="1930948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8</a:t>
            </a:fld>
            <a:endParaRPr lang="zh-CN" altLang="en-US"/>
          </a:p>
        </p:txBody>
      </p:sp>
    </p:spTree>
    <p:extLst>
      <p:ext uri="{BB962C8B-B14F-4D97-AF65-F5344CB8AC3E}">
        <p14:creationId xmlns:p14="http://schemas.microsoft.com/office/powerpoint/2010/main" val="1808140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9</a:t>
            </a:fld>
            <a:endParaRPr lang="zh-CN" altLang="en-US"/>
          </a:p>
        </p:txBody>
      </p:sp>
    </p:spTree>
    <p:extLst>
      <p:ext uri="{BB962C8B-B14F-4D97-AF65-F5344CB8AC3E}">
        <p14:creationId xmlns:p14="http://schemas.microsoft.com/office/powerpoint/2010/main" val="1574151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E08AF93-F015-4E02-9910-15C5CE4FE8B2}" type="datetimeFigureOut">
              <a:rPr lang="zh-CN" altLang="en-US" smtClean="0"/>
              <a:t>2025/2/28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097244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E08AF93-F015-4E02-9910-15C5CE4FE8B2}" type="datetimeFigureOut">
              <a:rPr lang="zh-CN" altLang="en-US" smtClean="0"/>
              <a:t>2025/2/28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450307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E08AF93-F015-4E02-9910-15C5CE4FE8B2}" type="datetimeFigureOut">
              <a:rPr lang="zh-CN" altLang="en-US" smtClean="0"/>
              <a:t>2025/2/28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3699580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E08AF93-F015-4E02-9910-15C5CE4FE8B2}" type="datetimeFigureOut">
              <a:rPr lang="zh-CN" altLang="en-US" smtClean="0"/>
              <a:t>2025/2/28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829040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E08AF93-F015-4E02-9910-15C5CE4FE8B2}" type="datetimeFigureOut">
              <a:rPr lang="zh-CN" altLang="en-US" smtClean="0"/>
              <a:t>2025/2/28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136065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E08AF93-F015-4E02-9910-15C5CE4FE8B2}" type="datetimeFigureOut">
              <a:rPr lang="zh-CN" altLang="en-US" smtClean="0"/>
              <a:t>2025/2/28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49193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E08AF93-F015-4E02-9910-15C5CE4FE8B2}" type="datetimeFigureOut">
              <a:rPr lang="zh-CN" altLang="en-US" smtClean="0"/>
              <a:t>2025/2/28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473684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E08AF93-F015-4E02-9910-15C5CE4FE8B2}" type="datetimeFigureOut">
              <a:rPr lang="zh-CN" altLang="en-US" smtClean="0"/>
              <a:t>2025/2/28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941723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08AF93-F015-4E02-9910-15C5CE4FE8B2}" type="datetimeFigureOut">
              <a:rPr lang="zh-CN" altLang="en-US" smtClean="0"/>
              <a:t>2025/2/28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542339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E08AF93-F015-4E02-9910-15C5CE4FE8B2}" type="datetimeFigureOut">
              <a:rPr lang="zh-CN" altLang="en-US" smtClean="0"/>
              <a:t>2025/2/28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090906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E08AF93-F015-4E02-9910-15C5CE4FE8B2}" type="datetimeFigureOut">
              <a:rPr lang="zh-CN" altLang="en-US" smtClean="0"/>
              <a:t>2025/2/28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3996963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8AF93-F015-4E02-9910-15C5CE4FE8B2}" type="datetimeFigureOut">
              <a:rPr lang="zh-CN" altLang="en-US" smtClean="0"/>
              <a:t>2025/2/28</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967040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ideo" Target="https://www.youtube.com/embed/qTeXkHmH-5E?feature=oembed" TargetMode="External"/><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47.jpg"/><Relationship Id="rId4" Type="http://schemas.openxmlformats.org/officeDocument/2006/relationships/image" Target="../media/image46.jpg"/></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7.jpe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7.sv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svg"/><Relationship Id="rId9"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jp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矩形 97"/>
          <p:cNvSpPr/>
          <p:nvPr/>
        </p:nvSpPr>
        <p:spPr>
          <a:xfrm>
            <a:off x="0" y="1440160"/>
            <a:ext cx="12195175" cy="280831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0" y="1584176"/>
            <a:ext cx="12195175" cy="3212976"/>
          </a:xfrm>
          <a:prstGeom prst="rect">
            <a:avLst/>
          </a:prstGeom>
          <a:solidFill>
            <a:srgbClr val="202A36"/>
          </a:solidFill>
          <a:ln>
            <a:noFill/>
          </a:ln>
          <a:effectLst>
            <a:outerShdw blurRad="1651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TextBox 7"/>
          <p:cNvSpPr>
            <a:spLocks noChangeArrowheads="1"/>
          </p:cNvSpPr>
          <p:nvPr/>
        </p:nvSpPr>
        <p:spPr bwMode="auto">
          <a:xfrm>
            <a:off x="2718144" y="2636912"/>
            <a:ext cx="655272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TW" altLang="en-US" sz="6000" b="1" dirty="0">
                <a:solidFill>
                  <a:schemeClr val="bg1"/>
                </a:solidFill>
                <a:latin typeface="微软雅黑" pitchFamily="34" charset="-122"/>
                <a:ea typeface="微软雅黑" pitchFamily="34" charset="-122"/>
                <a:sym typeface="微软雅黑" pitchFamily="34" charset="-122"/>
              </a:rPr>
              <a:t>室內跌倒防治</a:t>
            </a:r>
            <a:endParaRPr lang="en-US" altLang="zh-TW" sz="6000" b="1" dirty="0">
              <a:solidFill>
                <a:schemeClr val="bg1"/>
              </a:solidFill>
              <a:latin typeface="微软雅黑" pitchFamily="34" charset="-122"/>
              <a:ea typeface="微软雅黑" pitchFamily="34" charset="-122"/>
              <a:sym typeface="微软雅黑" pitchFamily="34" charset="-122"/>
            </a:endParaRPr>
          </a:p>
        </p:txBody>
      </p:sp>
      <p:grpSp>
        <p:nvGrpSpPr>
          <p:cNvPr id="139" name="组合 138"/>
          <p:cNvGrpSpPr/>
          <p:nvPr/>
        </p:nvGrpSpPr>
        <p:grpSpPr>
          <a:xfrm>
            <a:off x="4081363" y="5020313"/>
            <a:ext cx="663125" cy="663125"/>
            <a:chOff x="8077071" y="845254"/>
            <a:chExt cx="2036801" cy="2036802"/>
          </a:xfrm>
        </p:grpSpPr>
        <p:sp>
          <p:nvSpPr>
            <p:cNvPr id="140" name="椭圆 139"/>
            <p:cNvSpPr/>
            <p:nvPr/>
          </p:nvSpPr>
          <p:spPr>
            <a:xfrm>
              <a:off x="8077071" y="845254"/>
              <a:ext cx="2036801" cy="2036802"/>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grpSp>
        <p:nvGrpSpPr>
          <p:cNvPr id="142" name="组合 141"/>
          <p:cNvGrpSpPr/>
          <p:nvPr/>
        </p:nvGrpSpPr>
        <p:grpSpPr>
          <a:xfrm>
            <a:off x="4873451" y="5020313"/>
            <a:ext cx="663125" cy="663125"/>
            <a:chOff x="8125599" y="1434035"/>
            <a:chExt cx="2036802" cy="2036802"/>
          </a:xfrm>
        </p:grpSpPr>
        <p:sp>
          <p:nvSpPr>
            <p:cNvPr id="143" name="椭圆 142"/>
            <p:cNvSpPr/>
            <p:nvPr/>
          </p:nvSpPr>
          <p:spPr>
            <a:xfrm>
              <a:off x="8125599" y="1434035"/>
              <a:ext cx="2036802" cy="203680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Freeform 261"/>
            <p:cNvSpPr>
              <a:spLocks/>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45" name="组合 144"/>
          <p:cNvGrpSpPr/>
          <p:nvPr/>
        </p:nvGrpSpPr>
        <p:grpSpPr>
          <a:xfrm>
            <a:off x="5726382" y="5020313"/>
            <a:ext cx="663125" cy="663125"/>
            <a:chOff x="8125599" y="1434035"/>
            <a:chExt cx="2036802" cy="2036802"/>
          </a:xfrm>
        </p:grpSpPr>
        <p:sp>
          <p:nvSpPr>
            <p:cNvPr id="146" name="椭圆 145"/>
            <p:cNvSpPr/>
            <p:nvPr/>
          </p:nvSpPr>
          <p:spPr>
            <a:xfrm>
              <a:off x="8125599" y="1434035"/>
              <a:ext cx="2036802" cy="2036802"/>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7" name="组合 146"/>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148"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9"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50"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grpSp>
        <p:nvGrpSpPr>
          <p:cNvPr id="151" name="组合 150"/>
          <p:cNvGrpSpPr/>
          <p:nvPr/>
        </p:nvGrpSpPr>
        <p:grpSpPr>
          <a:xfrm>
            <a:off x="6544688" y="5020313"/>
            <a:ext cx="663125" cy="663125"/>
            <a:chOff x="8125599" y="1434035"/>
            <a:chExt cx="2036802" cy="2036802"/>
          </a:xfrm>
        </p:grpSpPr>
        <p:sp>
          <p:nvSpPr>
            <p:cNvPr id="152" name="椭圆 151"/>
            <p:cNvSpPr/>
            <p:nvPr/>
          </p:nvSpPr>
          <p:spPr>
            <a:xfrm>
              <a:off x="8125599" y="1434035"/>
              <a:ext cx="2036802" cy="203680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54" name="组合 153"/>
          <p:cNvGrpSpPr/>
          <p:nvPr/>
        </p:nvGrpSpPr>
        <p:grpSpPr>
          <a:xfrm>
            <a:off x="7393731" y="5020313"/>
            <a:ext cx="663125" cy="663125"/>
            <a:chOff x="8125599" y="1434035"/>
            <a:chExt cx="2036802" cy="2036802"/>
          </a:xfrm>
        </p:grpSpPr>
        <p:sp>
          <p:nvSpPr>
            <p:cNvPr id="155" name="椭圆 154"/>
            <p:cNvSpPr/>
            <p:nvPr/>
          </p:nvSpPr>
          <p:spPr>
            <a:xfrm>
              <a:off x="8125599" y="1434035"/>
              <a:ext cx="2036802" cy="2036802"/>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sp>
        <p:nvSpPr>
          <p:cNvPr id="3" name="矩形 2">
            <a:extLst>
              <a:ext uri="{FF2B5EF4-FFF2-40B4-BE49-F238E27FC236}">
                <a16:creationId xmlns:a16="http://schemas.microsoft.com/office/drawing/2014/main" id="{BF16F60A-930B-4FFF-A5F4-6188B45035A4}"/>
              </a:ext>
            </a:extLst>
          </p:cNvPr>
          <p:cNvSpPr/>
          <p:nvPr/>
        </p:nvSpPr>
        <p:spPr>
          <a:xfrm>
            <a:off x="10413918" y="5840391"/>
            <a:ext cx="1781257" cy="1015663"/>
          </a:xfrm>
          <a:prstGeom prst="rect">
            <a:avLst/>
          </a:prstGeom>
          <a:noFill/>
        </p:spPr>
        <p:txBody>
          <a:bodyPr wrap="none" lIns="91440" tIns="45720" rIns="91440" bIns="45720">
            <a:spAutoFit/>
          </a:bodyPr>
          <a:lstStyle/>
          <a:p>
            <a:pPr algn="ctr"/>
            <a:r>
              <a:rPr lang="zh-TW" altLang="en-US" sz="2000" b="0" cap="none" spc="0" dirty="0">
                <a:ln w="0"/>
                <a:solidFill>
                  <a:schemeClr val="tx1"/>
                </a:solidFill>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通訊四 蔡嘉倫</a:t>
            </a:r>
            <a:endParaRPr lang="en-US" altLang="zh-TW" sz="2000" b="0" cap="none" spc="0" dirty="0">
              <a:ln w="0"/>
              <a:solidFill>
                <a:schemeClr val="tx1"/>
              </a:solidFill>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endParaRPr>
          </a:p>
          <a:p>
            <a:pPr algn="ctr"/>
            <a:r>
              <a:rPr lang="zh-TW" altLang="en-US" sz="2000"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通訊四 劉嘉恩</a:t>
            </a:r>
            <a:endParaRPr lang="en-US" altLang="zh-TW" sz="2000"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endParaRPr>
          </a:p>
          <a:p>
            <a:pPr algn="ctr"/>
            <a:r>
              <a:rPr lang="zh-TW" altLang="en-US" sz="2000" b="0" cap="none" spc="0" dirty="0">
                <a:ln w="0"/>
                <a:solidFill>
                  <a:schemeClr val="tx1"/>
                </a:solidFill>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通訊四 蕭元豪</a:t>
            </a:r>
          </a:p>
        </p:txBody>
      </p:sp>
    </p:spTree>
    <p:extLst>
      <p:ext uri="{BB962C8B-B14F-4D97-AF65-F5344CB8AC3E}">
        <p14:creationId xmlns:p14="http://schemas.microsoft.com/office/powerpoint/2010/main" val="12598536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lgn="ctr"/>
            <a:r>
              <a:rPr lang="zh-TW" altLang="en-US" dirty="0">
                <a:solidFill>
                  <a:schemeClr val="tx1">
                    <a:lumMod val="65000"/>
                    <a:lumOff val="35000"/>
                  </a:schemeClr>
                </a:solidFill>
                <a:latin typeface="微軟正黑體" panose="020B0604030504040204" pitchFamily="34" charset="-120"/>
                <a:ea typeface="微軟正黑體" panose="020B0604030504040204" pitchFamily="34" charset="-120"/>
              </a:rPr>
              <a:t>類別圖</a:t>
            </a:r>
            <a:endParaRPr lang="zh-CN" altLang="en-US"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二部分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架構圖</a:t>
            </a:r>
            <a:endParaRPr lang="zh-CN" altLang="en-US" sz="1400" dirty="0">
              <a:solidFill>
                <a:schemeClr val="bg1"/>
              </a:solidFill>
              <a:latin typeface="微软雅黑" pitchFamily="34" charset="-122"/>
              <a:ea typeface="微软雅黑" pitchFamily="34" charset="-122"/>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pic>
        <p:nvPicPr>
          <p:cNvPr id="17" name="圖形 16" descr="決策圖">
            <a:extLst>
              <a:ext uri="{FF2B5EF4-FFF2-40B4-BE49-F238E27FC236}">
                <a16:creationId xmlns:a16="http://schemas.microsoft.com/office/drawing/2014/main" id="{3C532DEA-9CD3-4C8C-9130-63977523CEE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594" y="114376"/>
            <a:ext cx="383947" cy="383947"/>
          </a:xfrm>
          <a:prstGeom prst="rect">
            <a:avLst/>
          </a:prstGeom>
        </p:spPr>
      </p:pic>
      <p:pic>
        <p:nvPicPr>
          <p:cNvPr id="3" name="圖片 2">
            <a:extLst>
              <a:ext uri="{FF2B5EF4-FFF2-40B4-BE49-F238E27FC236}">
                <a16:creationId xmlns:a16="http://schemas.microsoft.com/office/drawing/2014/main" id="{38282E6F-196B-4A3C-86A9-819032120C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340" y="514410"/>
            <a:ext cx="5955551" cy="6343589"/>
          </a:xfrm>
          <a:prstGeom prst="rect">
            <a:avLst/>
          </a:prstGeom>
        </p:spPr>
      </p:pic>
    </p:spTree>
    <p:extLst>
      <p:ext uri="{BB962C8B-B14F-4D97-AF65-F5344CB8AC3E}">
        <p14:creationId xmlns:p14="http://schemas.microsoft.com/office/powerpoint/2010/main" val="2539441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lgn="ctr"/>
            <a:r>
              <a:rPr lang="zh-TW" altLang="en-US" dirty="0">
                <a:solidFill>
                  <a:schemeClr val="tx1">
                    <a:lumMod val="65000"/>
                    <a:lumOff val="35000"/>
                  </a:schemeClr>
                </a:solidFill>
                <a:latin typeface="微軟正黑體" panose="020B0604030504040204" pitchFamily="34" charset="-120"/>
                <a:ea typeface="微軟正黑體" panose="020B0604030504040204" pitchFamily="34" charset="-120"/>
              </a:rPr>
              <a:t>流程圖</a:t>
            </a:r>
            <a:endParaRPr lang="zh-CN" altLang="en-US"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二部分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架構圖</a:t>
            </a:r>
            <a:endParaRPr lang="zh-CN" altLang="en-US" sz="1400" dirty="0">
              <a:solidFill>
                <a:schemeClr val="bg1"/>
              </a:solidFill>
              <a:latin typeface="微软雅黑" pitchFamily="34" charset="-122"/>
              <a:ea typeface="微软雅黑" pitchFamily="34" charset="-122"/>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pic>
        <p:nvPicPr>
          <p:cNvPr id="17" name="圖形 16" descr="決策圖">
            <a:extLst>
              <a:ext uri="{FF2B5EF4-FFF2-40B4-BE49-F238E27FC236}">
                <a16:creationId xmlns:a16="http://schemas.microsoft.com/office/drawing/2014/main" id="{3C532DEA-9CD3-4C8C-9130-63977523CEE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594" y="114376"/>
            <a:ext cx="383947" cy="383947"/>
          </a:xfrm>
          <a:prstGeom prst="rect">
            <a:avLst/>
          </a:prstGeom>
        </p:spPr>
      </p:pic>
      <p:pic>
        <p:nvPicPr>
          <p:cNvPr id="4" name="圖片 3">
            <a:extLst>
              <a:ext uri="{FF2B5EF4-FFF2-40B4-BE49-F238E27FC236}">
                <a16:creationId xmlns:a16="http://schemas.microsoft.com/office/drawing/2014/main" id="{3D1FC11F-B8C4-4622-876D-460A64527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3091" y="1124744"/>
            <a:ext cx="8580864" cy="5098222"/>
          </a:xfrm>
          <a:prstGeom prst="rect">
            <a:avLst/>
          </a:prstGeom>
        </p:spPr>
      </p:pic>
    </p:spTree>
    <p:extLst>
      <p:ext uri="{BB962C8B-B14F-4D97-AF65-F5344CB8AC3E}">
        <p14:creationId xmlns:p14="http://schemas.microsoft.com/office/powerpoint/2010/main" val="10662519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12"/>
          <p:cNvSpPr txBox="1"/>
          <p:nvPr/>
        </p:nvSpPr>
        <p:spPr>
          <a:xfrm>
            <a:off x="1930350" y="4432172"/>
            <a:ext cx="2281010" cy="1750416"/>
          </a:xfrm>
          <a:prstGeom prst="rect">
            <a:avLst/>
          </a:prstGeom>
          <a:noFill/>
        </p:spPr>
        <p:txBody>
          <a:bodyPr wrap="none" rtlCol="0">
            <a:spAutoFit/>
          </a:bodyPr>
          <a:lstStyle/>
          <a:p>
            <a:pPr algn="ctr">
              <a:lnSpc>
                <a:spcPct val="130000"/>
              </a:lnSpc>
              <a:spcAft>
                <a:spcPts val="0"/>
              </a:spcAft>
              <a:defRPr/>
            </a:pPr>
            <a:r>
              <a:rPr lang="zh-TW" altLang="en-US" sz="54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技術</a:t>
            </a:r>
          </a:p>
          <a:p>
            <a:pPr algn="ctr">
              <a:lnSpc>
                <a:spcPct val="130000"/>
              </a:lnSpc>
              <a:spcAft>
                <a:spcPts val="0"/>
              </a:spcAft>
              <a:defRPr/>
            </a:pPr>
            <a:r>
              <a:rPr lang="en-US" altLang="zh-TW" sz="32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Technique</a:t>
            </a:r>
          </a:p>
        </p:txBody>
      </p:sp>
      <p:sp>
        <p:nvSpPr>
          <p:cNvPr id="55" name="文本框 13"/>
          <p:cNvSpPr txBox="1"/>
          <p:nvPr/>
        </p:nvSpPr>
        <p:spPr>
          <a:xfrm>
            <a:off x="2260378" y="4006230"/>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800" dirty="0">
                <a:solidFill>
                  <a:srgbClr val="202A36"/>
                </a:solidFill>
              </a:rPr>
              <a:t>第</a:t>
            </a:r>
            <a:r>
              <a:rPr lang="zh-TW" altLang="en-US" sz="2800" dirty="0">
                <a:solidFill>
                  <a:srgbClr val="202A36"/>
                </a:solidFill>
              </a:rPr>
              <a:t>三</a:t>
            </a:r>
            <a:r>
              <a:rPr lang="zh-CN" altLang="en-US" sz="2800" dirty="0">
                <a:solidFill>
                  <a:srgbClr val="202A36"/>
                </a:solidFill>
              </a:rPr>
              <a:t>部分</a:t>
            </a:r>
          </a:p>
        </p:txBody>
      </p:sp>
      <p:grpSp>
        <p:nvGrpSpPr>
          <p:cNvPr id="56" name="组合 55"/>
          <p:cNvGrpSpPr/>
          <p:nvPr/>
        </p:nvGrpSpPr>
        <p:grpSpPr>
          <a:xfrm>
            <a:off x="2052459" y="1413384"/>
            <a:ext cx="2036802" cy="2036802"/>
            <a:chOff x="8077074" y="845254"/>
            <a:chExt cx="2036802" cy="2036802"/>
          </a:xfrm>
        </p:grpSpPr>
        <p:sp>
          <p:nvSpPr>
            <p:cNvPr id="57" name="椭圆 56"/>
            <p:cNvSpPr/>
            <p:nvPr/>
          </p:nvSpPr>
          <p:spPr>
            <a:xfrm>
              <a:off x="8077074" y="845254"/>
              <a:ext cx="2036802" cy="203680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126"/>
            <p:cNvSpPr>
              <a:spLocks noChangeAspect="1" noEditPoints="1"/>
            </p:cNvSpPr>
            <p:nvPr/>
          </p:nvSpPr>
          <p:spPr bwMode="auto">
            <a:xfrm>
              <a:off x="8639337" y="1292886"/>
              <a:ext cx="912277" cy="1141539"/>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sp>
        <p:nvSpPr>
          <p:cNvPr id="59" name="矩形 58"/>
          <p:cNvSpPr/>
          <p:nvPr/>
        </p:nvSpPr>
        <p:spPr>
          <a:xfrm>
            <a:off x="6095220" y="-2434"/>
            <a:ext cx="6099175"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34"/>
          <p:cNvSpPr txBox="1"/>
          <p:nvPr/>
        </p:nvSpPr>
        <p:spPr>
          <a:xfrm>
            <a:off x="8724209" y="2096116"/>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TW" altLang="en-US" sz="2000" b="0" dirty="0">
                <a:solidFill>
                  <a:schemeClr val="bg1">
                    <a:lumMod val="95000"/>
                  </a:schemeClr>
                </a:solidFill>
              </a:rPr>
              <a:t>室內定位</a:t>
            </a:r>
            <a:endParaRPr lang="zh-CN" altLang="en-US" sz="2000" b="0" dirty="0">
              <a:solidFill>
                <a:schemeClr val="bg1">
                  <a:lumMod val="95000"/>
                </a:schemeClr>
              </a:solidFill>
            </a:endParaRPr>
          </a:p>
        </p:txBody>
      </p:sp>
      <p:sp>
        <p:nvSpPr>
          <p:cNvPr id="63" name="文本框 35"/>
          <p:cNvSpPr txBox="1"/>
          <p:nvPr/>
        </p:nvSpPr>
        <p:spPr>
          <a:xfrm>
            <a:off x="8693482" y="2861055"/>
            <a:ext cx="1467068"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TW" altLang="en-US" sz="2000" b="0" dirty="0">
                <a:solidFill>
                  <a:schemeClr val="bg1">
                    <a:lumMod val="95000"/>
                  </a:schemeClr>
                </a:solidFill>
              </a:rPr>
              <a:t>穿戴式裝置</a:t>
            </a:r>
            <a:endParaRPr lang="zh-CN" altLang="en-US" sz="2000" b="0" dirty="0">
              <a:solidFill>
                <a:schemeClr val="bg1">
                  <a:lumMod val="95000"/>
                </a:schemeClr>
              </a:solidFill>
            </a:endParaRPr>
          </a:p>
        </p:txBody>
      </p:sp>
      <p:cxnSp>
        <p:nvCxnSpPr>
          <p:cNvPr id="64" name="直接连接符 63"/>
          <p:cNvCxnSpPr/>
          <p:nvPr/>
        </p:nvCxnSpPr>
        <p:spPr>
          <a:xfrm flipV="1">
            <a:off x="8226035" y="3841266"/>
            <a:ext cx="0" cy="826059"/>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8212615" y="3061110"/>
            <a:ext cx="0" cy="761956"/>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8212615" y="2300550"/>
            <a:ext cx="0" cy="761956"/>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70" name="文本框 19"/>
          <p:cNvSpPr txBox="1"/>
          <p:nvPr/>
        </p:nvSpPr>
        <p:spPr>
          <a:xfrm>
            <a:off x="8724209" y="3641211"/>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TW" altLang="en-US" sz="2000" b="0" dirty="0">
                <a:solidFill>
                  <a:schemeClr val="bg1">
                    <a:lumMod val="95000"/>
                  </a:schemeClr>
                </a:solidFill>
              </a:rPr>
              <a:t>小鴨車</a:t>
            </a:r>
            <a:endParaRPr lang="zh-CN" altLang="en-US" sz="2000" b="0" dirty="0">
              <a:solidFill>
                <a:schemeClr val="bg1">
                  <a:lumMod val="95000"/>
                </a:schemeClr>
              </a:solidFill>
            </a:endParaRPr>
          </a:p>
        </p:txBody>
      </p:sp>
    </p:spTree>
    <p:extLst>
      <p:ext uri="{BB962C8B-B14F-4D97-AF65-F5344CB8AC3E}">
        <p14:creationId xmlns:p14="http://schemas.microsoft.com/office/powerpoint/2010/main" val="4062308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12"/>
          <p:cNvSpPr txBox="1"/>
          <p:nvPr/>
        </p:nvSpPr>
        <p:spPr>
          <a:xfrm>
            <a:off x="1389147" y="4432172"/>
            <a:ext cx="3363421" cy="1750416"/>
          </a:xfrm>
          <a:prstGeom prst="rect">
            <a:avLst/>
          </a:prstGeom>
          <a:noFill/>
        </p:spPr>
        <p:txBody>
          <a:bodyPr wrap="none" rtlCol="0">
            <a:spAutoFit/>
          </a:bodyPr>
          <a:lstStyle/>
          <a:p>
            <a:pPr algn="ctr">
              <a:lnSpc>
                <a:spcPct val="130000"/>
              </a:lnSpc>
              <a:spcAft>
                <a:spcPts val="0"/>
              </a:spcAft>
              <a:defRPr/>
            </a:pPr>
            <a:r>
              <a:rPr lang="zh-TW" altLang="en-US" sz="54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室內定位</a:t>
            </a:r>
            <a:endParaRPr lang="en-US" altLang="zh-TW" sz="54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spcAft>
                <a:spcPts val="0"/>
              </a:spcAft>
              <a:defRPr/>
            </a:pPr>
            <a:r>
              <a:rPr lang="en-US" altLang="zh-TW" sz="32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Indoor location</a:t>
            </a:r>
          </a:p>
        </p:txBody>
      </p:sp>
      <p:sp>
        <p:nvSpPr>
          <p:cNvPr id="55" name="文本框 13"/>
          <p:cNvSpPr txBox="1"/>
          <p:nvPr/>
        </p:nvSpPr>
        <p:spPr>
          <a:xfrm>
            <a:off x="2071224" y="4006230"/>
            <a:ext cx="1999265" cy="52322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800" dirty="0">
                <a:solidFill>
                  <a:srgbClr val="202A36"/>
                </a:solidFill>
              </a:rPr>
              <a:t>第</a:t>
            </a:r>
            <a:r>
              <a:rPr lang="zh-TW" altLang="en-US" sz="2800" dirty="0">
                <a:solidFill>
                  <a:srgbClr val="202A36"/>
                </a:solidFill>
              </a:rPr>
              <a:t>三</a:t>
            </a:r>
            <a:r>
              <a:rPr lang="zh-CN" altLang="en-US" sz="2800" dirty="0">
                <a:solidFill>
                  <a:srgbClr val="202A36"/>
                </a:solidFill>
              </a:rPr>
              <a:t>部分</a:t>
            </a:r>
            <a:r>
              <a:rPr lang="en-US" altLang="zh-TW" sz="2800" dirty="0">
                <a:solidFill>
                  <a:srgbClr val="202A36"/>
                </a:solidFill>
              </a:rPr>
              <a:t>-1</a:t>
            </a:r>
            <a:endParaRPr lang="zh-CN" altLang="en-US" sz="2800" dirty="0">
              <a:solidFill>
                <a:srgbClr val="202A36"/>
              </a:solidFill>
            </a:endParaRPr>
          </a:p>
        </p:txBody>
      </p:sp>
      <p:grpSp>
        <p:nvGrpSpPr>
          <p:cNvPr id="56" name="组合 55"/>
          <p:cNvGrpSpPr/>
          <p:nvPr/>
        </p:nvGrpSpPr>
        <p:grpSpPr>
          <a:xfrm>
            <a:off x="2052459" y="1413384"/>
            <a:ext cx="2036802" cy="2036802"/>
            <a:chOff x="8077074" y="845254"/>
            <a:chExt cx="2036802" cy="2036802"/>
          </a:xfrm>
        </p:grpSpPr>
        <p:sp>
          <p:nvSpPr>
            <p:cNvPr id="57" name="椭圆 56"/>
            <p:cNvSpPr/>
            <p:nvPr/>
          </p:nvSpPr>
          <p:spPr>
            <a:xfrm>
              <a:off x="8077074" y="845254"/>
              <a:ext cx="2036802" cy="203680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126"/>
            <p:cNvSpPr>
              <a:spLocks noChangeAspect="1" noEditPoints="1"/>
            </p:cNvSpPr>
            <p:nvPr/>
          </p:nvSpPr>
          <p:spPr bwMode="auto">
            <a:xfrm>
              <a:off x="8639337" y="1292886"/>
              <a:ext cx="912277" cy="1141539"/>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sp>
        <p:nvSpPr>
          <p:cNvPr id="59" name="矩形 58"/>
          <p:cNvSpPr/>
          <p:nvPr/>
        </p:nvSpPr>
        <p:spPr>
          <a:xfrm>
            <a:off x="6095220" y="-2434"/>
            <a:ext cx="6099175"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文本框 33"/>
          <p:cNvSpPr txBox="1"/>
          <p:nvPr/>
        </p:nvSpPr>
        <p:spPr>
          <a:xfrm>
            <a:off x="8474516" y="1994220"/>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TW" altLang="en-US" sz="2000" b="0" dirty="0">
                <a:solidFill>
                  <a:schemeClr val="bg1">
                    <a:lumMod val="95000"/>
                  </a:schemeClr>
                </a:solidFill>
              </a:rPr>
              <a:t>考量因素</a:t>
            </a:r>
            <a:endParaRPr lang="zh-CN" altLang="en-US" sz="2000" b="0" dirty="0">
              <a:solidFill>
                <a:schemeClr val="bg1">
                  <a:lumMod val="95000"/>
                </a:schemeClr>
              </a:solidFill>
            </a:endParaRPr>
          </a:p>
        </p:txBody>
      </p:sp>
      <p:sp>
        <p:nvSpPr>
          <p:cNvPr id="62" name="文本框 34"/>
          <p:cNvSpPr txBox="1"/>
          <p:nvPr/>
        </p:nvSpPr>
        <p:spPr>
          <a:xfrm>
            <a:off x="8392119" y="2806879"/>
            <a:ext cx="1664238"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en-US" altLang="zh-CN" sz="2000" b="0" dirty="0">
                <a:solidFill>
                  <a:schemeClr val="bg1">
                    <a:lumMod val="95000"/>
                  </a:schemeClr>
                </a:solidFill>
              </a:rPr>
              <a:t>iBeacon</a:t>
            </a:r>
            <a:r>
              <a:rPr lang="zh-TW" altLang="en-US" sz="2000" b="0" dirty="0">
                <a:solidFill>
                  <a:schemeClr val="bg1">
                    <a:lumMod val="95000"/>
                  </a:schemeClr>
                </a:solidFill>
              </a:rPr>
              <a:t>介紹</a:t>
            </a:r>
            <a:endParaRPr lang="zh-CN" altLang="en-US" sz="2000" b="0" dirty="0">
              <a:solidFill>
                <a:schemeClr val="bg1">
                  <a:lumMod val="95000"/>
                </a:schemeClr>
              </a:solidFill>
            </a:endParaRPr>
          </a:p>
        </p:txBody>
      </p:sp>
      <p:sp>
        <p:nvSpPr>
          <p:cNvPr id="63" name="文本框 35"/>
          <p:cNvSpPr txBox="1"/>
          <p:nvPr/>
        </p:nvSpPr>
        <p:spPr>
          <a:xfrm>
            <a:off x="8392119" y="3567439"/>
            <a:ext cx="2177199"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en-US" altLang="zh-CN" sz="2000" b="0" dirty="0">
                <a:solidFill>
                  <a:schemeClr val="bg1">
                    <a:lumMod val="95000"/>
                  </a:schemeClr>
                </a:solidFill>
              </a:rPr>
              <a:t>iBeacon</a:t>
            </a:r>
            <a:r>
              <a:rPr lang="zh-TW" altLang="en-US" sz="2000" b="0" dirty="0">
                <a:solidFill>
                  <a:schemeClr val="bg1">
                    <a:lumMod val="95000"/>
                  </a:schemeClr>
                </a:solidFill>
              </a:rPr>
              <a:t>程式說明</a:t>
            </a:r>
            <a:endParaRPr lang="zh-CN" altLang="en-US" sz="2000" b="0" dirty="0">
              <a:solidFill>
                <a:schemeClr val="bg1">
                  <a:lumMod val="95000"/>
                </a:schemeClr>
              </a:solidFill>
            </a:endParaRPr>
          </a:p>
        </p:txBody>
      </p:sp>
      <p:cxnSp>
        <p:nvCxnSpPr>
          <p:cNvPr id="64" name="直接连接符 63"/>
          <p:cNvCxnSpPr/>
          <p:nvPr/>
        </p:nvCxnSpPr>
        <p:spPr>
          <a:xfrm flipV="1">
            <a:off x="7924672" y="4547650"/>
            <a:ext cx="0" cy="826059"/>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7911252" y="3767494"/>
            <a:ext cx="0" cy="761956"/>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7911252" y="2194275"/>
            <a:ext cx="0" cy="761956"/>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7911252" y="1433017"/>
            <a:ext cx="0" cy="761956"/>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7911252" y="3006934"/>
            <a:ext cx="0" cy="761956"/>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70" name="文本框 19"/>
          <p:cNvSpPr txBox="1"/>
          <p:nvPr/>
        </p:nvSpPr>
        <p:spPr>
          <a:xfrm>
            <a:off x="8422846" y="4347595"/>
            <a:ext cx="1443921"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en-US" altLang="zh-CN" sz="2000" b="0" dirty="0">
                <a:solidFill>
                  <a:schemeClr val="bg1">
                    <a:lumMod val="95000"/>
                  </a:schemeClr>
                </a:solidFill>
              </a:rPr>
              <a:t>MQTT</a:t>
            </a:r>
            <a:r>
              <a:rPr lang="zh-TW" altLang="en-US" sz="2000" b="0" dirty="0">
                <a:solidFill>
                  <a:schemeClr val="bg1">
                    <a:lumMod val="95000"/>
                  </a:schemeClr>
                </a:solidFill>
              </a:rPr>
              <a:t>介紹</a:t>
            </a:r>
            <a:endParaRPr lang="zh-CN" altLang="en-US" sz="2000" b="0" dirty="0">
              <a:solidFill>
                <a:schemeClr val="bg1">
                  <a:lumMod val="95000"/>
                </a:schemeClr>
              </a:solidFill>
            </a:endParaRPr>
          </a:p>
        </p:txBody>
      </p:sp>
      <p:cxnSp>
        <p:nvCxnSpPr>
          <p:cNvPr id="17" name="直接连接符 63">
            <a:extLst>
              <a:ext uri="{FF2B5EF4-FFF2-40B4-BE49-F238E27FC236}">
                <a16:creationId xmlns:a16="http://schemas.microsoft.com/office/drawing/2014/main" id="{61785D1F-CDBD-4D26-9998-354B04FAAC57}"/>
              </a:ext>
            </a:extLst>
          </p:cNvPr>
          <p:cNvCxnSpPr/>
          <p:nvPr/>
        </p:nvCxnSpPr>
        <p:spPr>
          <a:xfrm flipV="1">
            <a:off x="7921434" y="5229200"/>
            <a:ext cx="0" cy="826059"/>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18" name="文本框 19">
            <a:extLst>
              <a:ext uri="{FF2B5EF4-FFF2-40B4-BE49-F238E27FC236}">
                <a16:creationId xmlns:a16="http://schemas.microsoft.com/office/drawing/2014/main" id="{59BE09A5-4F8B-4086-A4BD-83F81141B262}"/>
              </a:ext>
            </a:extLst>
          </p:cNvPr>
          <p:cNvSpPr txBox="1"/>
          <p:nvPr/>
        </p:nvSpPr>
        <p:spPr>
          <a:xfrm>
            <a:off x="8422845" y="5029145"/>
            <a:ext cx="1443921"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en-US" altLang="zh-CN" sz="2000" b="0" dirty="0">
                <a:solidFill>
                  <a:schemeClr val="bg1">
                    <a:lumMod val="95000"/>
                  </a:schemeClr>
                </a:solidFill>
              </a:rPr>
              <a:t>MQTT</a:t>
            </a:r>
            <a:r>
              <a:rPr lang="zh-TW" altLang="en-US" sz="2000" b="0" dirty="0">
                <a:solidFill>
                  <a:schemeClr val="bg1">
                    <a:lumMod val="95000"/>
                  </a:schemeClr>
                </a:solidFill>
              </a:rPr>
              <a:t>架構</a:t>
            </a:r>
            <a:endParaRPr lang="zh-CN" altLang="en-US" sz="2000" b="0" dirty="0">
              <a:solidFill>
                <a:schemeClr val="bg1">
                  <a:lumMod val="95000"/>
                </a:schemeClr>
              </a:solidFill>
            </a:endParaRPr>
          </a:p>
        </p:txBody>
      </p:sp>
    </p:spTree>
    <p:extLst>
      <p:ext uri="{BB962C8B-B14F-4D97-AF65-F5344CB8AC3E}">
        <p14:creationId xmlns:p14="http://schemas.microsoft.com/office/powerpoint/2010/main" val="2055590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lgn="ctr"/>
            <a:r>
              <a:rPr lang="zh-TW" altLang="en-US" dirty="0">
                <a:solidFill>
                  <a:schemeClr val="tx1">
                    <a:lumMod val="65000"/>
                    <a:lumOff val="35000"/>
                  </a:schemeClr>
                </a:solidFill>
                <a:latin typeface="微软雅黑" pitchFamily="34" charset="-122"/>
                <a:ea typeface="微软雅黑" pitchFamily="34" charset="-122"/>
              </a:rPr>
              <a:t>考量因素</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grpSp>
        <p:nvGrpSpPr>
          <p:cNvPr id="9" name="群組 8">
            <a:extLst>
              <a:ext uri="{FF2B5EF4-FFF2-40B4-BE49-F238E27FC236}">
                <a16:creationId xmlns:a16="http://schemas.microsoft.com/office/drawing/2014/main" id="{3D70512F-D41A-40DF-BBA7-262239EB2D4E}"/>
              </a:ext>
            </a:extLst>
          </p:cNvPr>
          <p:cNvGrpSpPr/>
          <p:nvPr/>
        </p:nvGrpSpPr>
        <p:grpSpPr>
          <a:xfrm>
            <a:off x="-599157" y="1923805"/>
            <a:ext cx="5235536" cy="3010390"/>
            <a:chOff x="-444204" y="1147287"/>
            <a:chExt cx="5235536" cy="3010390"/>
          </a:xfrm>
        </p:grpSpPr>
        <p:sp>
          <p:nvSpPr>
            <p:cNvPr id="17" name="Rectangle 4"/>
            <p:cNvSpPr txBox="1">
              <a:spLocks noChangeArrowheads="1"/>
            </p:cNvSpPr>
            <p:nvPr/>
          </p:nvSpPr>
          <p:spPr bwMode="auto">
            <a:xfrm>
              <a:off x="-444204" y="2086655"/>
              <a:ext cx="523553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TW" altLang="en-US" sz="2400" dirty="0">
                  <a:solidFill>
                    <a:srgbClr val="202A36"/>
                  </a:solidFill>
                  <a:latin typeface="微软雅黑" panose="020B0503020204020204" pitchFamily="34" charset="-122"/>
                  <a:ea typeface="微软雅黑" panose="020B0503020204020204" pitchFamily="34" charset="-122"/>
                </a:rPr>
                <a:t>成本考量</a:t>
              </a:r>
              <a:endParaRPr lang="zh-CN" sz="2400" dirty="0">
                <a:solidFill>
                  <a:srgbClr val="202A36"/>
                </a:solidFill>
                <a:latin typeface="微软雅黑" panose="020B0503020204020204" pitchFamily="34" charset="-122"/>
                <a:ea typeface="微软雅黑" panose="020B0503020204020204" pitchFamily="34" charset="-122"/>
              </a:endParaRPr>
            </a:p>
          </p:txBody>
        </p:sp>
        <p:sp>
          <p:nvSpPr>
            <p:cNvPr id="22" name="Oval 4"/>
            <p:cNvSpPr/>
            <p:nvPr/>
          </p:nvSpPr>
          <p:spPr>
            <a:xfrm>
              <a:off x="1877217" y="1147287"/>
              <a:ext cx="626458" cy="631576"/>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grpSp>
          <p:nvGrpSpPr>
            <p:cNvPr id="26" name="Group 20"/>
            <p:cNvGrpSpPr/>
            <p:nvPr/>
          </p:nvGrpSpPr>
          <p:grpSpPr>
            <a:xfrm>
              <a:off x="2015040" y="1286580"/>
              <a:ext cx="350811" cy="352989"/>
              <a:chOff x="7971783" y="2080670"/>
              <a:chExt cx="401822" cy="404317"/>
            </a:xfrm>
            <a:solidFill>
              <a:schemeClr val="bg1"/>
            </a:solidFill>
          </p:grpSpPr>
          <p:sp>
            <p:nvSpPr>
              <p:cNvPr id="27" name="Freeform 42"/>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28" name="Freeform 43"/>
              <p:cNvSpPr>
                <a:spLocks/>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grpSp>
        <p:sp>
          <p:nvSpPr>
            <p:cNvPr id="6" name="矩形 5">
              <a:extLst>
                <a:ext uri="{FF2B5EF4-FFF2-40B4-BE49-F238E27FC236}">
                  <a16:creationId xmlns:a16="http://schemas.microsoft.com/office/drawing/2014/main" id="{10842468-D902-4637-9451-AC5C4F6445C7}"/>
                </a:ext>
              </a:extLst>
            </p:cNvPr>
            <p:cNvSpPr/>
            <p:nvPr/>
          </p:nvSpPr>
          <p:spPr>
            <a:xfrm>
              <a:off x="996738" y="2588017"/>
              <a:ext cx="2456673" cy="1569660"/>
            </a:xfrm>
            <a:prstGeom prst="rect">
              <a:avLst/>
            </a:prstGeom>
            <a:noFill/>
          </p:spPr>
          <p:txBody>
            <a:bodyPr wrap="square" lIns="91440" tIns="45720" rIns="91440" bIns="45720">
              <a:spAutoFit/>
            </a:bodyPr>
            <a:lstStyle/>
            <a:p>
              <a:r>
                <a:rPr lang="zh-TW" altLang="en-US" sz="1600" dirty="0">
                  <a:ln w="0"/>
                  <a:latin typeface="微軟正黑體" panose="020B0604030504040204" pitchFamily="34" charset="-120"/>
                  <a:ea typeface="微軟正黑體" panose="020B0604030504040204" pitchFamily="34" charset="-120"/>
                </a:rPr>
                <a:t>以成本來說，</a:t>
              </a:r>
              <a:r>
                <a:rPr lang="en-US" altLang="zh-TW" sz="1600" cap="none" spc="0" dirty="0">
                  <a:ln w="0"/>
                  <a:solidFill>
                    <a:schemeClr val="tx1"/>
                  </a:solidFill>
                  <a:latin typeface="微軟正黑體" panose="020B0604030504040204" pitchFamily="34" charset="-120"/>
                  <a:ea typeface="微軟正黑體" panose="020B0604030504040204" pitchFamily="34" charset="-120"/>
                </a:rPr>
                <a:t>UWB</a:t>
              </a:r>
              <a:r>
                <a:rPr lang="zh-TW" altLang="en-US" sz="1600" cap="none" spc="0" dirty="0">
                  <a:ln w="0"/>
                  <a:solidFill>
                    <a:schemeClr val="tx1"/>
                  </a:solidFill>
                  <a:latin typeface="微軟正黑體" panose="020B0604030504040204" pitchFamily="34" charset="-120"/>
                  <a:ea typeface="微軟正黑體" panose="020B0604030504040204" pitchFamily="34" charset="-120"/>
                </a:rPr>
                <a:t>的建置成本最高，</a:t>
              </a:r>
              <a:r>
                <a:rPr lang="en-US" altLang="zh-TW" sz="1600" cap="none" spc="0" dirty="0">
                  <a:ln w="0"/>
                  <a:solidFill>
                    <a:schemeClr val="tx1"/>
                  </a:solidFill>
                  <a:latin typeface="微軟正黑體" panose="020B0604030504040204" pitchFamily="34" charset="-120"/>
                  <a:ea typeface="微軟正黑體" panose="020B0604030504040204" pitchFamily="34" charset="-120"/>
                </a:rPr>
                <a:t>RFID</a:t>
              </a:r>
              <a:r>
                <a:rPr lang="zh-TW" altLang="en-US" sz="1600" cap="none" spc="0" dirty="0">
                  <a:ln w="0"/>
                  <a:solidFill>
                    <a:schemeClr val="tx1"/>
                  </a:solidFill>
                  <a:latin typeface="微軟正黑體" panose="020B0604030504040204" pitchFamily="34" charset="-120"/>
                  <a:ea typeface="微軟正黑體" panose="020B0604030504040204" pitchFamily="34" charset="-120"/>
                </a:rPr>
                <a:t>、</a:t>
              </a:r>
              <a:r>
                <a:rPr lang="en-US" altLang="zh-TW" sz="1600" cap="none" spc="0" dirty="0">
                  <a:ln w="0"/>
                  <a:solidFill>
                    <a:schemeClr val="tx1"/>
                  </a:solidFill>
                  <a:latin typeface="微軟正黑體" panose="020B0604030504040204" pitchFamily="34" charset="-120"/>
                  <a:ea typeface="微軟正黑體" panose="020B0604030504040204" pitchFamily="34" charset="-120"/>
                </a:rPr>
                <a:t>Wi-Fi</a:t>
              </a:r>
              <a:r>
                <a:rPr lang="zh-TW" altLang="en-US" sz="1600" cap="none" spc="0" dirty="0">
                  <a:ln w="0"/>
                  <a:solidFill>
                    <a:schemeClr val="tx1"/>
                  </a:solidFill>
                  <a:latin typeface="微軟正黑體" panose="020B0604030504040204" pitchFamily="34" charset="-120"/>
                  <a:ea typeface="微軟正黑體" panose="020B0604030504040204" pitchFamily="34" charset="-120"/>
                </a:rPr>
                <a:t>、</a:t>
              </a:r>
              <a:r>
                <a:rPr lang="en-US" altLang="zh-TW" sz="1600" cap="none" spc="0" dirty="0">
                  <a:ln w="0"/>
                  <a:solidFill>
                    <a:schemeClr val="tx1"/>
                  </a:solidFill>
                  <a:latin typeface="微軟正黑體" panose="020B0604030504040204" pitchFamily="34" charset="-120"/>
                  <a:ea typeface="微軟正黑體" panose="020B0604030504040204" pitchFamily="34" charset="-120"/>
                </a:rPr>
                <a:t>ZigBee</a:t>
              </a:r>
              <a:r>
                <a:rPr lang="zh-TW" altLang="en-US" sz="1600" cap="none" spc="0" dirty="0">
                  <a:ln w="0"/>
                  <a:solidFill>
                    <a:schemeClr val="tx1"/>
                  </a:solidFill>
                  <a:latin typeface="微軟正黑體" panose="020B0604030504040204" pitchFamily="34" charset="-120"/>
                  <a:ea typeface="微軟正黑體" panose="020B0604030504040204" pitchFamily="34" charset="-120"/>
                </a:rPr>
                <a:t>居次，藍牙因為功耗低、傳輸量少、穿戴式設備普及等因素，成本相對較低</a:t>
              </a:r>
            </a:p>
          </p:txBody>
        </p:sp>
      </p:grpSp>
      <p:grpSp>
        <p:nvGrpSpPr>
          <p:cNvPr id="10" name="群組 9">
            <a:extLst>
              <a:ext uri="{FF2B5EF4-FFF2-40B4-BE49-F238E27FC236}">
                <a16:creationId xmlns:a16="http://schemas.microsoft.com/office/drawing/2014/main" id="{499237B1-6A3E-4CC6-AD6B-F0A9028A96BB}"/>
              </a:ext>
            </a:extLst>
          </p:cNvPr>
          <p:cNvGrpSpPr/>
          <p:nvPr/>
        </p:nvGrpSpPr>
        <p:grpSpPr>
          <a:xfrm>
            <a:off x="4794949" y="1923805"/>
            <a:ext cx="2456673" cy="2962492"/>
            <a:chOff x="4882903" y="1121550"/>
            <a:chExt cx="2456673" cy="2962492"/>
          </a:xfrm>
        </p:grpSpPr>
        <p:grpSp>
          <p:nvGrpSpPr>
            <p:cNvPr id="7" name="群組 6">
              <a:extLst>
                <a:ext uri="{FF2B5EF4-FFF2-40B4-BE49-F238E27FC236}">
                  <a16:creationId xmlns:a16="http://schemas.microsoft.com/office/drawing/2014/main" id="{1819A319-FCD6-4C31-A692-14EC5436A09B}"/>
                </a:ext>
              </a:extLst>
            </p:cNvPr>
            <p:cNvGrpSpPr/>
            <p:nvPr/>
          </p:nvGrpSpPr>
          <p:grpSpPr>
            <a:xfrm>
              <a:off x="5828430" y="1121550"/>
              <a:ext cx="624328" cy="628481"/>
              <a:chOff x="7126288" y="1124210"/>
              <a:chExt cx="624328" cy="628481"/>
            </a:xfrm>
          </p:grpSpPr>
          <p:sp>
            <p:nvSpPr>
              <p:cNvPr id="25" name="Oval 16"/>
              <p:cNvSpPr/>
              <p:nvPr/>
            </p:nvSpPr>
            <p:spPr>
              <a:xfrm>
                <a:off x="7126288" y="1124210"/>
                <a:ext cx="624328" cy="628481"/>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grpSp>
            <p:nvGrpSpPr>
              <p:cNvPr id="41" name="Group 35"/>
              <p:cNvGrpSpPr/>
              <p:nvPr/>
            </p:nvGrpSpPr>
            <p:grpSpPr>
              <a:xfrm>
                <a:off x="7273049" y="1267373"/>
                <a:ext cx="330806" cy="328630"/>
                <a:chOff x="6853673" y="3715407"/>
                <a:chExt cx="379359" cy="376864"/>
              </a:xfrm>
              <a:solidFill>
                <a:schemeClr val="bg1"/>
              </a:solidFill>
            </p:grpSpPr>
            <p:sp>
              <p:nvSpPr>
                <p:cNvPr id="42"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3"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4"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6"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7" name="Freeform 154"/>
                <p:cNvSpPr>
                  <a:spLocks/>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8" name="Freeform 155"/>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9" name="Freeform 156"/>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0" name="Freeform 157"/>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1" name="Freeform 158"/>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2"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3" name="Freeform 160"/>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4" name="Freeform 161"/>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59" name="Freeform 162"/>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69" name="Freeform 163"/>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70" name="Freeform 164"/>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71" name="Freeform 165"/>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72"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73"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grpSp>
        </p:grpSp>
        <p:sp>
          <p:nvSpPr>
            <p:cNvPr id="81" name="矩形 80"/>
            <p:cNvSpPr/>
            <p:nvPr/>
          </p:nvSpPr>
          <p:spPr>
            <a:xfrm>
              <a:off x="5166891" y="1951200"/>
              <a:ext cx="1971389" cy="461657"/>
            </a:xfrm>
            <a:prstGeom prst="rect">
              <a:avLst/>
            </a:prstGeom>
          </p:spPr>
          <p:txBody>
            <a:bodyPr wrap="square" lIns="91431" tIns="45716" rIns="91431" bIns="45716">
              <a:spAutoFit/>
            </a:bodyPr>
            <a:lstStyle/>
            <a:p>
              <a:pPr algn="ctr"/>
              <a:r>
                <a:rPr lang="zh-TW" altLang="en-US" sz="2400" b="1" dirty="0">
                  <a:solidFill>
                    <a:srgbClr val="202A36"/>
                  </a:solidFill>
                  <a:latin typeface="微软雅黑" pitchFamily="34" charset="-122"/>
                  <a:ea typeface="微软雅黑" pitchFamily="34" charset="-122"/>
                </a:rPr>
                <a:t>精準度考量</a:t>
              </a:r>
              <a:endParaRPr lang="en-US" altLang="zh-CN" sz="2400" b="1" dirty="0">
                <a:solidFill>
                  <a:srgbClr val="202A36"/>
                </a:solidFill>
                <a:latin typeface="微软雅黑" pitchFamily="34" charset="-122"/>
                <a:ea typeface="微软雅黑" pitchFamily="34" charset="-122"/>
              </a:endParaRPr>
            </a:p>
          </p:txBody>
        </p:sp>
        <p:sp>
          <p:nvSpPr>
            <p:cNvPr id="85" name="矩形 84">
              <a:extLst>
                <a:ext uri="{FF2B5EF4-FFF2-40B4-BE49-F238E27FC236}">
                  <a16:creationId xmlns:a16="http://schemas.microsoft.com/office/drawing/2014/main" id="{F8EA70C0-C97F-4178-BF0A-65BC0F8FCE28}"/>
                </a:ext>
              </a:extLst>
            </p:cNvPr>
            <p:cNvSpPr/>
            <p:nvPr/>
          </p:nvSpPr>
          <p:spPr>
            <a:xfrm>
              <a:off x="4882903" y="2514382"/>
              <a:ext cx="2456673" cy="1569660"/>
            </a:xfrm>
            <a:prstGeom prst="rect">
              <a:avLst/>
            </a:prstGeom>
            <a:noFill/>
          </p:spPr>
          <p:txBody>
            <a:bodyPr wrap="square" lIns="91440" tIns="45720" rIns="91440" bIns="45720">
              <a:spAutoFit/>
            </a:bodyPr>
            <a:lstStyle/>
            <a:p>
              <a:r>
                <a:rPr lang="zh-TW" altLang="en-US" sz="1600" cap="none" spc="0" dirty="0">
                  <a:ln w="0"/>
                  <a:solidFill>
                    <a:schemeClr val="tx1"/>
                  </a:solidFill>
                  <a:latin typeface="微軟正黑體" panose="020B0604030504040204" pitchFamily="34" charset="-120"/>
                  <a:ea typeface="微軟正黑體" panose="020B0604030504040204" pitchFamily="34" charset="-120"/>
                </a:rPr>
                <a:t>就室內定位而言，「公分級」的精準度可說是室內定位的及格門檻，因為在「室內」的幾公尺誤差，可能就是一個房間的距離，</a:t>
              </a:r>
              <a:endParaRPr lang="en-US" altLang="zh-TW" sz="1600" cap="none" spc="0" dirty="0">
                <a:ln w="0"/>
                <a:solidFill>
                  <a:schemeClr val="tx1"/>
                </a:solidFill>
                <a:latin typeface="微軟正黑體" panose="020B0604030504040204" pitchFamily="34" charset="-120"/>
                <a:ea typeface="微軟正黑體" panose="020B0604030504040204" pitchFamily="34" charset="-120"/>
              </a:endParaRPr>
            </a:p>
            <a:p>
              <a:r>
                <a:rPr lang="zh-TW" altLang="en-US" sz="1600" dirty="0">
                  <a:ln w="0"/>
                  <a:latin typeface="微軟正黑體" panose="020B0604030504040204" pitchFamily="34" charset="-120"/>
                  <a:ea typeface="微軟正黑體" panose="020B0604030504040204" pitchFamily="34" charset="-120"/>
                </a:rPr>
                <a:t>因此採用藍芽</a:t>
              </a:r>
              <a:endParaRPr lang="zh-TW" altLang="en-US" sz="1600" cap="none" spc="0" dirty="0">
                <a:ln w="0"/>
                <a:solidFill>
                  <a:schemeClr val="tx1"/>
                </a:solidFill>
                <a:latin typeface="微軟正黑體" panose="020B0604030504040204" pitchFamily="34" charset="-120"/>
                <a:ea typeface="微軟正黑體" panose="020B0604030504040204" pitchFamily="34" charset="-120"/>
              </a:endParaRPr>
            </a:p>
          </p:txBody>
        </p:sp>
      </p:grpSp>
      <p:grpSp>
        <p:nvGrpSpPr>
          <p:cNvPr id="11" name="群組 10">
            <a:extLst>
              <a:ext uri="{FF2B5EF4-FFF2-40B4-BE49-F238E27FC236}">
                <a16:creationId xmlns:a16="http://schemas.microsoft.com/office/drawing/2014/main" id="{694CCAE6-66CC-4B13-83CC-207BCB63E6C4}"/>
              </a:ext>
            </a:extLst>
          </p:cNvPr>
          <p:cNvGrpSpPr/>
          <p:nvPr/>
        </p:nvGrpSpPr>
        <p:grpSpPr>
          <a:xfrm>
            <a:off x="8910012" y="1923805"/>
            <a:ext cx="2456673" cy="2741640"/>
            <a:chOff x="8968730" y="1059949"/>
            <a:chExt cx="2456673" cy="2741640"/>
          </a:xfrm>
        </p:grpSpPr>
        <p:grpSp>
          <p:nvGrpSpPr>
            <p:cNvPr id="8" name="群組 7">
              <a:extLst>
                <a:ext uri="{FF2B5EF4-FFF2-40B4-BE49-F238E27FC236}">
                  <a16:creationId xmlns:a16="http://schemas.microsoft.com/office/drawing/2014/main" id="{AAE1A969-1733-40F6-AF63-A789033D82C5}"/>
                </a:ext>
              </a:extLst>
            </p:cNvPr>
            <p:cNvGrpSpPr/>
            <p:nvPr/>
          </p:nvGrpSpPr>
          <p:grpSpPr>
            <a:xfrm>
              <a:off x="9879451" y="1059949"/>
              <a:ext cx="635234" cy="638046"/>
              <a:chOff x="10609990" y="1072438"/>
              <a:chExt cx="635234" cy="638046"/>
            </a:xfrm>
          </p:grpSpPr>
          <p:sp>
            <p:nvSpPr>
              <p:cNvPr id="23" name="Oval 12"/>
              <p:cNvSpPr/>
              <p:nvPr/>
            </p:nvSpPr>
            <p:spPr>
              <a:xfrm>
                <a:off x="10609990" y="1072438"/>
                <a:ext cx="635234" cy="638046"/>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grpSp>
            <p:nvGrpSpPr>
              <p:cNvPr id="29" name="Group 23"/>
              <p:cNvGrpSpPr/>
              <p:nvPr/>
            </p:nvGrpSpPr>
            <p:grpSpPr>
              <a:xfrm>
                <a:off x="10789969" y="1238446"/>
                <a:ext cx="344678" cy="300488"/>
                <a:chOff x="7540014" y="4306907"/>
                <a:chExt cx="389342" cy="339426"/>
              </a:xfrm>
              <a:solidFill>
                <a:schemeClr val="bg1"/>
              </a:solidFill>
            </p:grpSpPr>
            <p:sp>
              <p:nvSpPr>
                <p:cNvPr id="30" name="Freeform 110"/>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31" name="Freeform 111"/>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32" name="Freeform 112"/>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33" name="Freeform 113"/>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34" name="Freeform 114"/>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35" name="Freeform 115"/>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36" name="Freeform 116"/>
                <p:cNvSpPr>
                  <a:spLocks/>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37"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38"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39"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sp>
              <p:nvSpPr>
                <p:cNvPr id="40"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tx2">
                        <a:lumMod val="50000"/>
                      </a:schemeClr>
                    </a:solidFill>
                    <a:latin typeface="+mn-lt"/>
                    <a:cs typeface="+mn-cs"/>
                  </a:endParaRPr>
                </a:p>
              </p:txBody>
            </p:sp>
          </p:grpSp>
        </p:grpSp>
        <p:sp>
          <p:nvSpPr>
            <p:cNvPr id="79" name="矩形 78"/>
            <p:cNvSpPr/>
            <p:nvPr/>
          </p:nvSpPr>
          <p:spPr>
            <a:xfrm>
              <a:off x="9186441" y="1892428"/>
              <a:ext cx="2021253" cy="461657"/>
            </a:xfrm>
            <a:prstGeom prst="rect">
              <a:avLst/>
            </a:prstGeom>
          </p:spPr>
          <p:txBody>
            <a:bodyPr wrap="square" lIns="91431" tIns="45716" rIns="91431" bIns="45716">
              <a:spAutoFit/>
            </a:bodyPr>
            <a:lstStyle/>
            <a:p>
              <a:pPr algn="ctr"/>
              <a:r>
                <a:rPr lang="zh-TW" altLang="en-US" sz="2400" b="1" dirty="0">
                  <a:solidFill>
                    <a:srgbClr val="202A36"/>
                  </a:solidFill>
                  <a:latin typeface="微软雅黑" pitchFamily="34" charset="-122"/>
                  <a:ea typeface="微软雅黑" pitchFamily="34" charset="-122"/>
                </a:rPr>
                <a:t>方便性考量</a:t>
              </a:r>
              <a:endParaRPr lang="en-US" altLang="zh-CN" sz="2400" b="1" dirty="0">
                <a:solidFill>
                  <a:srgbClr val="202A36"/>
                </a:solidFill>
                <a:latin typeface="微软雅黑" pitchFamily="34" charset="-122"/>
                <a:ea typeface="微软雅黑" pitchFamily="34" charset="-122"/>
              </a:endParaRPr>
            </a:p>
          </p:txBody>
        </p:sp>
        <p:sp>
          <p:nvSpPr>
            <p:cNvPr id="87" name="矩形 86">
              <a:extLst>
                <a:ext uri="{FF2B5EF4-FFF2-40B4-BE49-F238E27FC236}">
                  <a16:creationId xmlns:a16="http://schemas.microsoft.com/office/drawing/2014/main" id="{CE316749-B9CF-4EEF-BC53-E40650FDDD07}"/>
                </a:ext>
              </a:extLst>
            </p:cNvPr>
            <p:cNvSpPr/>
            <p:nvPr/>
          </p:nvSpPr>
          <p:spPr>
            <a:xfrm>
              <a:off x="8968730" y="2478150"/>
              <a:ext cx="2456673" cy="1323439"/>
            </a:xfrm>
            <a:prstGeom prst="rect">
              <a:avLst/>
            </a:prstGeom>
            <a:noFill/>
          </p:spPr>
          <p:txBody>
            <a:bodyPr wrap="square" lIns="91440" tIns="45720" rIns="91440" bIns="45720">
              <a:spAutoFit/>
            </a:bodyPr>
            <a:lstStyle/>
            <a:p>
              <a:r>
                <a:rPr lang="zh-TW" altLang="en-US" sz="1600" cap="none" spc="0" dirty="0">
                  <a:ln w="0"/>
                  <a:solidFill>
                    <a:schemeClr val="tx1"/>
                  </a:solidFill>
                  <a:latin typeface="微軟正黑體" panose="020B0604030504040204" pitchFamily="34" charset="-120"/>
                  <a:ea typeface="微軟正黑體" panose="020B0604030504040204" pitchFamily="34" charset="-120"/>
                </a:rPr>
                <a:t>若以行動設備結合度來看，目前手機的標配晶片只有藍牙跟</a:t>
              </a:r>
              <a:r>
                <a:rPr lang="en-US" altLang="zh-TW" sz="1600" cap="none" spc="0" dirty="0">
                  <a:ln w="0"/>
                  <a:solidFill>
                    <a:schemeClr val="tx1"/>
                  </a:solidFill>
                  <a:latin typeface="微軟正黑體" panose="020B0604030504040204" pitchFamily="34" charset="-120"/>
                  <a:ea typeface="微軟正黑體" panose="020B0604030504040204" pitchFamily="34" charset="-120"/>
                </a:rPr>
                <a:t>Wi-Fi</a:t>
              </a:r>
              <a:r>
                <a:rPr lang="zh-TW" altLang="en-US" sz="1600" cap="none" spc="0" dirty="0">
                  <a:ln w="0"/>
                  <a:solidFill>
                    <a:schemeClr val="tx1"/>
                  </a:solidFill>
                  <a:latin typeface="微軟正黑體" panose="020B0604030504040204" pitchFamily="34" charset="-120"/>
                  <a:ea typeface="微軟正黑體" panose="020B0604030504040204" pitchFamily="34" charset="-120"/>
                </a:rPr>
                <a:t>，</a:t>
              </a:r>
              <a:r>
                <a:rPr lang="en-US" altLang="zh-TW" sz="1600" cap="none" spc="0" dirty="0">
                  <a:ln w="0"/>
                  <a:solidFill>
                    <a:schemeClr val="tx1"/>
                  </a:solidFill>
                  <a:latin typeface="微軟正黑體" panose="020B0604030504040204" pitchFamily="34" charset="-120"/>
                  <a:ea typeface="微軟正黑體" panose="020B0604030504040204" pitchFamily="34" charset="-120"/>
                </a:rPr>
                <a:t>RFID</a:t>
              </a:r>
              <a:r>
                <a:rPr lang="zh-TW" altLang="en-US" sz="1600" cap="none" spc="0" dirty="0">
                  <a:ln w="0"/>
                  <a:solidFill>
                    <a:schemeClr val="tx1"/>
                  </a:solidFill>
                  <a:latin typeface="微軟正黑體" panose="020B0604030504040204" pitchFamily="34" charset="-120"/>
                  <a:ea typeface="微軟正黑體" panose="020B0604030504040204" pitchFamily="34" charset="-120"/>
                </a:rPr>
                <a:t>仍有半數手機不支援，更不用說是其他技術了</a:t>
              </a:r>
            </a:p>
          </p:txBody>
        </p:sp>
      </p:grpSp>
    </p:spTree>
    <p:extLst>
      <p:ext uri="{BB962C8B-B14F-4D97-AF65-F5344CB8AC3E}">
        <p14:creationId xmlns:p14="http://schemas.microsoft.com/office/powerpoint/2010/main" val="3505715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23224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iBeacon</a:t>
            </a:r>
            <a:r>
              <a:rPr lang="zh-TW" altLang="en-US" dirty="0">
                <a:solidFill>
                  <a:schemeClr val="tx1">
                    <a:lumMod val="65000"/>
                    <a:lumOff val="35000"/>
                  </a:schemeClr>
                </a:solidFill>
                <a:latin typeface="微软雅黑" pitchFamily="34" charset="-122"/>
                <a:ea typeface="微软雅黑" pitchFamily="34" charset="-122"/>
              </a:rPr>
              <a:t>介紹</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64" name="文本框 12">
            <a:extLst>
              <a:ext uri="{FF2B5EF4-FFF2-40B4-BE49-F238E27FC236}">
                <a16:creationId xmlns:a16="http://schemas.microsoft.com/office/drawing/2014/main" id="{49516FDC-BB35-4FFF-A12F-D05F864AF9FC}"/>
              </a:ext>
            </a:extLst>
          </p:cNvPr>
          <p:cNvSpPr txBox="1"/>
          <p:nvPr/>
        </p:nvSpPr>
        <p:spPr>
          <a:xfrm>
            <a:off x="794382" y="1268760"/>
            <a:ext cx="2794355" cy="1067343"/>
          </a:xfrm>
          <a:prstGeom prst="rect">
            <a:avLst/>
          </a:prstGeom>
          <a:noFill/>
        </p:spPr>
        <p:txBody>
          <a:bodyPr wrap="none" rtlCol="0">
            <a:spAutoFit/>
          </a:bodyPr>
          <a:lstStyle/>
          <a:p>
            <a:pPr algn="ctr">
              <a:lnSpc>
                <a:spcPct val="130000"/>
              </a:lnSpc>
              <a:spcAft>
                <a:spcPts val="0"/>
              </a:spcAft>
              <a:defRPr/>
            </a:pPr>
            <a:r>
              <a:rPr lang="en-US" altLang="zh-TW"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iBeacon</a:t>
            </a:r>
          </a:p>
        </p:txBody>
      </p:sp>
      <p:sp>
        <p:nvSpPr>
          <p:cNvPr id="66" name="文字方塊 65">
            <a:extLst>
              <a:ext uri="{FF2B5EF4-FFF2-40B4-BE49-F238E27FC236}">
                <a16:creationId xmlns:a16="http://schemas.microsoft.com/office/drawing/2014/main" id="{6ACC9F69-7E5A-4BF7-90E9-011ED28ED767}"/>
              </a:ext>
            </a:extLst>
          </p:cNvPr>
          <p:cNvSpPr txBox="1"/>
          <p:nvPr/>
        </p:nvSpPr>
        <p:spPr>
          <a:xfrm>
            <a:off x="771954" y="2636912"/>
            <a:ext cx="3048809" cy="2308324"/>
          </a:xfrm>
          <a:prstGeom prst="rect">
            <a:avLst/>
          </a:prstGeom>
          <a:noFill/>
        </p:spPr>
        <p:txBody>
          <a:bodyPr wrap="square">
            <a:spAutoFit/>
          </a:bodyPr>
          <a:lstStyle/>
          <a:p>
            <a:r>
              <a:rPr lang="en-US" altLang="zh-TW" sz="1600" b="0" i="0" dirty="0">
                <a:solidFill>
                  <a:srgbClr val="191919"/>
                </a:solidFill>
                <a:effectLst/>
                <a:latin typeface="微軟正黑體" panose="020B0604030504040204" pitchFamily="34" charset="-120"/>
                <a:ea typeface="微軟正黑體" panose="020B0604030504040204" pitchFamily="34" charset="-120"/>
              </a:rPr>
              <a:t>iBeacon </a:t>
            </a:r>
            <a:r>
              <a:rPr lang="zh-TW" altLang="en-US" sz="1600" b="0" i="0" dirty="0">
                <a:solidFill>
                  <a:srgbClr val="191919"/>
                </a:solidFill>
                <a:effectLst/>
                <a:latin typeface="微軟正黑體" panose="020B0604030504040204" pitchFamily="34" charset="-120"/>
                <a:ea typeface="微軟正黑體" panose="020B0604030504040204" pitchFamily="34" charset="-120"/>
              </a:rPr>
              <a:t>是蘋果公司在 </a:t>
            </a:r>
            <a:r>
              <a:rPr lang="en-US" altLang="zh-TW" sz="1600" b="0" i="0" dirty="0">
                <a:solidFill>
                  <a:srgbClr val="191919"/>
                </a:solidFill>
                <a:effectLst/>
                <a:latin typeface="微軟正黑體" panose="020B0604030504040204" pitchFamily="34" charset="-120"/>
                <a:ea typeface="微軟正黑體" panose="020B0604030504040204" pitchFamily="34" charset="-120"/>
              </a:rPr>
              <a:t>iOS7</a:t>
            </a:r>
            <a:r>
              <a:rPr lang="zh-TW" altLang="en-US" sz="1600" b="0" i="0" dirty="0">
                <a:solidFill>
                  <a:srgbClr val="191919"/>
                </a:solidFill>
                <a:effectLst/>
                <a:latin typeface="微軟正黑體" panose="020B0604030504040204" pitchFamily="34" charset="-120"/>
                <a:ea typeface="微軟正黑體" panose="020B0604030504040204" pitchFamily="34" charset="-120"/>
              </a:rPr>
              <a:t>上配備的新功能</a:t>
            </a:r>
            <a:r>
              <a:rPr lang="en-US" altLang="zh-TW" sz="1600" b="0" i="0" dirty="0">
                <a:solidFill>
                  <a:srgbClr val="191919"/>
                </a:solidFill>
                <a:effectLst/>
                <a:latin typeface="微軟正黑體" panose="020B0604030504040204" pitchFamily="34" charset="-120"/>
                <a:ea typeface="微軟正黑體" panose="020B0604030504040204" pitchFamily="34" charset="-120"/>
              </a:rPr>
              <a:t>,</a:t>
            </a:r>
            <a:r>
              <a:rPr lang="zh-TW" altLang="en-US" sz="1600" b="0" i="0" dirty="0">
                <a:solidFill>
                  <a:srgbClr val="191919"/>
                </a:solidFill>
                <a:effectLst/>
                <a:latin typeface="微軟正黑體" panose="020B0604030504040204" pitchFamily="34" charset="-120"/>
                <a:ea typeface="微軟正黑體" panose="020B0604030504040204" pitchFamily="34" charset="-120"/>
              </a:rPr>
              <a:t>可以讓附近的手持電子設備檢測到一個由一個 </a:t>
            </a:r>
            <a:r>
              <a:rPr lang="en-US" altLang="zh-TW" sz="1600" b="0" i="0" dirty="0">
                <a:solidFill>
                  <a:srgbClr val="191919"/>
                </a:solidFill>
                <a:effectLst/>
                <a:latin typeface="微軟正黑體" panose="020B0604030504040204" pitchFamily="34" charset="-120"/>
                <a:ea typeface="微軟正黑體" panose="020B0604030504040204" pitchFamily="34" charset="-120"/>
              </a:rPr>
              <a:t>iBeacon </a:t>
            </a:r>
            <a:r>
              <a:rPr lang="zh-TW" altLang="en-US" sz="1600" b="0" i="0" dirty="0">
                <a:solidFill>
                  <a:srgbClr val="191919"/>
                </a:solidFill>
                <a:effectLst/>
                <a:latin typeface="微軟正黑體" panose="020B0604030504040204" pitchFamily="34" charset="-120"/>
                <a:ea typeface="微軟正黑體" panose="020B0604030504040204" pitchFamily="34" charset="-120"/>
              </a:rPr>
              <a:t>信號發射器發出的藍牙信號</a:t>
            </a:r>
            <a:r>
              <a:rPr lang="en-US" altLang="zh-TW" sz="1600" b="0" i="0" dirty="0">
                <a:solidFill>
                  <a:srgbClr val="191919"/>
                </a:solidFill>
                <a:effectLst/>
                <a:latin typeface="微軟正黑體" panose="020B0604030504040204" pitchFamily="34" charset="-120"/>
                <a:ea typeface="微軟正黑體" panose="020B0604030504040204" pitchFamily="34" charset="-120"/>
              </a:rPr>
              <a:t>.</a:t>
            </a:r>
            <a:br>
              <a:rPr lang="zh-TW" altLang="en-US" sz="1600" dirty="0">
                <a:latin typeface="微軟正黑體" panose="020B0604030504040204" pitchFamily="34" charset="-120"/>
                <a:ea typeface="微軟正黑體" panose="020B0604030504040204" pitchFamily="34" charset="-120"/>
              </a:rPr>
            </a:br>
            <a:r>
              <a:rPr lang="zh-TW" altLang="en-US" sz="1600" b="0" i="0" dirty="0">
                <a:solidFill>
                  <a:srgbClr val="191919"/>
                </a:solidFill>
                <a:effectLst/>
                <a:latin typeface="微軟正黑體" panose="020B0604030504040204" pitchFamily="34" charset="-120"/>
                <a:ea typeface="微軟正黑體" panose="020B0604030504040204" pitchFamily="34" charset="-120"/>
              </a:rPr>
              <a:t>它採用了基於藍牙</a:t>
            </a:r>
            <a:r>
              <a:rPr lang="en-US" altLang="zh-TW" sz="1600" b="0" i="0" dirty="0">
                <a:solidFill>
                  <a:srgbClr val="191919"/>
                </a:solidFill>
                <a:effectLst/>
                <a:latin typeface="微軟正黑體" panose="020B0604030504040204" pitchFamily="34" charset="-120"/>
                <a:ea typeface="微軟正黑體" panose="020B0604030504040204" pitchFamily="34" charset="-120"/>
              </a:rPr>
              <a:t>4.0</a:t>
            </a:r>
            <a:r>
              <a:rPr lang="zh-TW" altLang="en-US" sz="1600" b="0" i="0" dirty="0">
                <a:solidFill>
                  <a:srgbClr val="191919"/>
                </a:solidFill>
                <a:effectLst/>
                <a:latin typeface="微軟正黑體" panose="020B0604030504040204" pitchFamily="34" charset="-120"/>
                <a:ea typeface="微軟正黑體" panose="020B0604030504040204" pitchFamily="34" charset="-120"/>
              </a:rPr>
              <a:t>的低功耗藍牙技術</a:t>
            </a:r>
            <a:r>
              <a:rPr lang="en-US" altLang="zh-TW" sz="1600" b="0" i="0" dirty="0">
                <a:solidFill>
                  <a:srgbClr val="191919"/>
                </a:solidFill>
                <a:effectLst/>
                <a:latin typeface="微軟正黑體" panose="020B0604030504040204" pitchFamily="34" charset="-120"/>
                <a:ea typeface="微軟正黑體" panose="020B0604030504040204" pitchFamily="34" charset="-120"/>
              </a:rPr>
              <a:t>(Bluetooth Low Energy, BLE),</a:t>
            </a:r>
            <a:r>
              <a:rPr lang="zh-TW" altLang="en-US" sz="1600" b="0" i="0" dirty="0">
                <a:solidFill>
                  <a:srgbClr val="191919"/>
                </a:solidFill>
                <a:effectLst/>
                <a:latin typeface="微軟正黑體" panose="020B0604030504040204" pitchFamily="34" charset="-120"/>
                <a:ea typeface="微軟正黑體" panose="020B0604030504040204" pitchFamily="34" charset="-120"/>
              </a:rPr>
              <a:t>主要是用作輔助室內定位的功能</a:t>
            </a:r>
            <a:r>
              <a:rPr lang="en-US" altLang="zh-TW" sz="1600" b="0" i="0" dirty="0">
                <a:solidFill>
                  <a:srgbClr val="191919"/>
                </a:solidFill>
                <a:effectLst/>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p:txBody>
      </p:sp>
      <p:pic>
        <p:nvPicPr>
          <p:cNvPr id="21" name="圖片 20">
            <a:extLst>
              <a:ext uri="{FF2B5EF4-FFF2-40B4-BE49-F238E27FC236}">
                <a16:creationId xmlns:a16="http://schemas.microsoft.com/office/drawing/2014/main" id="{D4496C58-FD15-4E8C-AAD6-4D8ECBB7E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650" y="2090524"/>
            <a:ext cx="7906156" cy="4153113"/>
          </a:xfrm>
          <a:prstGeom prst="rect">
            <a:avLst/>
          </a:prstGeom>
        </p:spPr>
      </p:pic>
    </p:spTree>
    <p:extLst>
      <p:ext uri="{BB962C8B-B14F-4D97-AF65-F5344CB8AC3E}">
        <p14:creationId xmlns:p14="http://schemas.microsoft.com/office/powerpoint/2010/main" val="3052163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23224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iBeacon</a:t>
            </a:r>
            <a:r>
              <a:rPr lang="zh-TW" altLang="en-US" dirty="0">
                <a:solidFill>
                  <a:schemeClr val="tx1">
                    <a:lumMod val="65000"/>
                    <a:lumOff val="35000"/>
                  </a:schemeClr>
                </a:solidFill>
                <a:latin typeface="微软雅黑" pitchFamily="34" charset="-122"/>
                <a:ea typeface="微软雅黑" pitchFamily="34" charset="-122"/>
              </a:rPr>
              <a:t>介紹</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64" name="文本框 12">
            <a:extLst>
              <a:ext uri="{FF2B5EF4-FFF2-40B4-BE49-F238E27FC236}">
                <a16:creationId xmlns:a16="http://schemas.microsoft.com/office/drawing/2014/main" id="{49516FDC-BB35-4FFF-A12F-D05F864AF9FC}"/>
              </a:ext>
            </a:extLst>
          </p:cNvPr>
          <p:cNvSpPr txBox="1"/>
          <p:nvPr/>
        </p:nvSpPr>
        <p:spPr>
          <a:xfrm>
            <a:off x="366158" y="1150056"/>
            <a:ext cx="4179349" cy="1067343"/>
          </a:xfrm>
          <a:prstGeom prst="rect">
            <a:avLst/>
          </a:prstGeom>
          <a:noFill/>
        </p:spPr>
        <p:txBody>
          <a:bodyPr wrap="none" rtlCol="0">
            <a:spAutoFit/>
          </a:bodyPr>
          <a:lstStyle/>
          <a:p>
            <a:pPr algn="ctr">
              <a:lnSpc>
                <a:spcPct val="130000"/>
              </a:lnSpc>
              <a:spcAft>
                <a:spcPts val="0"/>
              </a:spcAft>
              <a:defRPr/>
            </a:pPr>
            <a:r>
              <a:rPr lang="en-US" altLang="zh-TW"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iBeacon</a:t>
            </a:r>
            <a:r>
              <a:rPr lang="zh-TW" altLang="en-US"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訊息</a:t>
            </a:r>
            <a:endParaRPr lang="en-US" altLang="zh-TW"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文字方塊 65">
            <a:extLst>
              <a:ext uri="{FF2B5EF4-FFF2-40B4-BE49-F238E27FC236}">
                <a16:creationId xmlns:a16="http://schemas.microsoft.com/office/drawing/2014/main" id="{6ACC9F69-7E5A-4BF7-90E9-011ED28ED767}"/>
              </a:ext>
            </a:extLst>
          </p:cNvPr>
          <p:cNvSpPr txBox="1"/>
          <p:nvPr/>
        </p:nvSpPr>
        <p:spPr>
          <a:xfrm>
            <a:off x="388136" y="2708920"/>
            <a:ext cx="4749569" cy="1569660"/>
          </a:xfrm>
          <a:prstGeom prst="rect">
            <a:avLst/>
          </a:prstGeom>
          <a:noFill/>
        </p:spPr>
        <p:txBody>
          <a:bodyPr wrap="square">
            <a:spAutoFit/>
          </a:bodyPr>
          <a:lstStyle/>
          <a:p>
            <a:r>
              <a:rPr lang="en-US" altLang="zh-TW" sz="1600" b="1" i="0" dirty="0">
                <a:solidFill>
                  <a:srgbClr val="303233"/>
                </a:solidFill>
                <a:effectLst/>
                <a:latin typeface="Lato"/>
              </a:rPr>
              <a:t>UUID</a:t>
            </a:r>
            <a:r>
              <a:rPr lang="zh-TW" altLang="en-US" sz="1600" b="0" i="0" dirty="0">
                <a:solidFill>
                  <a:srgbClr val="303233"/>
                </a:solidFill>
                <a:effectLst/>
                <a:latin typeface="Lato"/>
              </a:rPr>
              <a:t>：是一個</a:t>
            </a:r>
            <a:r>
              <a:rPr lang="en-US" altLang="zh-TW" sz="1600" b="0" i="0" dirty="0">
                <a:solidFill>
                  <a:srgbClr val="303233"/>
                </a:solidFill>
                <a:effectLst/>
                <a:latin typeface="Lato"/>
              </a:rPr>
              <a:t>32</a:t>
            </a:r>
            <a:r>
              <a:rPr lang="zh-TW" altLang="en-US" sz="1600" b="0" i="0" dirty="0">
                <a:solidFill>
                  <a:srgbClr val="303233"/>
                </a:solidFill>
                <a:effectLst/>
                <a:latin typeface="Lato"/>
              </a:rPr>
              <a:t>碼的字串，例如</a:t>
            </a:r>
            <a:r>
              <a:rPr lang="en-US" altLang="zh-TW" sz="1600" b="0" i="0" dirty="0">
                <a:solidFill>
                  <a:srgbClr val="303233"/>
                </a:solidFill>
                <a:effectLst/>
                <a:latin typeface="Lato"/>
              </a:rPr>
              <a:t>:</a:t>
            </a:r>
          </a:p>
          <a:p>
            <a:r>
              <a:rPr lang="en-US" altLang="zh-TW" sz="1600" b="0" i="0" dirty="0">
                <a:solidFill>
                  <a:srgbClr val="303233"/>
                </a:solidFill>
                <a:effectLst/>
                <a:latin typeface="Lato"/>
              </a:rPr>
              <a:t>“C3E56DG6-DRTB-5963-B162-C0F7B71096A2”</a:t>
            </a:r>
            <a:br>
              <a:rPr lang="zh-TW" altLang="en-US" sz="1600" dirty="0"/>
            </a:br>
            <a:r>
              <a:rPr lang="en-US" altLang="zh-TW" sz="1600" b="1" i="0" dirty="0">
                <a:solidFill>
                  <a:srgbClr val="303233"/>
                </a:solidFill>
                <a:effectLst/>
                <a:latin typeface="Lato"/>
              </a:rPr>
              <a:t>Major</a:t>
            </a:r>
            <a:r>
              <a:rPr lang="zh-TW" altLang="en-US" sz="1600" b="0" i="0" dirty="0">
                <a:solidFill>
                  <a:srgbClr val="303233"/>
                </a:solidFill>
                <a:effectLst/>
                <a:latin typeface="Lato"/>
              </a:rPr>
              <a:t>：是一個</a:t>
            </a:r>
            <a:r>
              <a:rPr lang="en-US" altLang="zh-TW" sz="1600" b="0" i="0" dirty="0">
                <a:solidFill>
                  <a:srgbClr val="303233"/>
                </a:solidFill>
                <a:effectLst/>
                <a:latin typeface="Lato"/>
              </a:rPr>
              <a:t>2</a:t>
            </a:r>
            <a:r>
              <a:rPr lang="zh-TW" altLang="en-US" sz="1600" b="0" i="0" dirty="0">
                <a:solidFill>
                  <a:srgbClr val="303233"/>
                </a:solidFill>
                <a:effectLst/>
                <a:latin typeface="Lato"/>
              </a:rPr>
              <a:t>字節的字串，用來做虛擬分類的 例如</a:t>
            </a:r>
            <a:r>
              <a:rPr lang="en-US" altLang="zh-TW" sz="1600" b="0" i="0" dirty="0">
                <a:solidFill>
                  <a:srgbClr val="303233"/>
                </a:solidFill>
                <a:effectLst/>
                <a:latin typeface="Lato"/>
              </a:rPr>
              <a:t>:Major =99</a:t>
            </a:r>
            <a:br>
              <a:rPr lang="zh-TW" altLang="en-US" sz="1600" dirty="0"/>
            </a:br>
            <a:r>
              <a:rPr lang="en-US" altLang="zh-TW" sz="1600" b="1" i="0" dirty="0">
                <a:solidFill>
                  <a:srgbClr val="303233"/>
                </a:solidFill>
                <a:effectLst/>
                <a:latin typeface="Lato"/>
              </a:rPr>
              <a:t>Minor</a:t>
            </a:r>
            <a:r>
              <a:rPr lang="zh-TW" altLang="en-US" sz="1600" b="0" i="0" dirty="0">
                <a:solidFill>
                  <a:srgbClr val="303233"/>
                </a:solidFill>
                <a:effectLst/>
                <a:latin typeface="Lato"/>
              </a:rPr>
              <a:t>：是一個</a:t>
            </a:r>
            <a:r>
              <a:rPr lang="en-US" altLang="zh-TW" sz="1600" b="0" i="0" dirty="0">
                <a:solidFill>
                  <a:srgbClr val="303233"/>
                </a:solidFill>
                <a:effectLst/>
                <a:latin typeface="Lato"/>
              </a:rPr>
              <a:t>2</a:t>
            </a:r>
            <a:r>
              <a:rPr lang="zh-TW" altLang="en-US" sz="1600" b="0" i="0" dirty="0">
                <a:solidFill>
                  <a:srgbClr val="303233"/>
                </a:solidFill>
                <a:effectLst/>
                <a:latin typeface="Lato"/>
              </a:rPr>
              <a:t>字節的字串，用來做虛擬分類的 例如</a:t>
            </a:r>
            <a:r>
              <a:rPr lang="en-US" altLang="zh-TW" sz="1600" b="0" i="0" dirty="0">
                <a:solidFill>
                  <a:srgbClr val="303233"/>
                </a:solidFill>
                <a:effectLst/>
                <a:latin typeface="Lato"/>
              </a:rPr>
              <a:t>:Minor =2</a:t>
            </a:r>
            <a:endParaRPr lang="zh-TW" altLang="en-US" sz="16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71B92C04-86EB-4ECD-AF9E-03AE0C063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552" y="1916832"/>
            <a:ext cx="6957683" cy="4283258"/>
          </a:xfrm>
          <a:prstGeom prst="rect">
            <a:avLst/>
          </a:prstGeom>
        </p:spPr>
      </p:pic>
    </p:spTree>
    <p:extLst>
      <p:ext uri="{BB962C8B-B14F-4D97-AF65-F5344CB8AC3E}">
        <p14:creationId xmlns:p14="http://schemas.microsoft.com/office/powerpoint/2010/main" val="2651434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8" y="188640"/>
            <a:ext cx="2123951"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iBeacon</a:t>
            </a:r>
            <a:r>
              <a:rPr lang="zh-TW" altLang="en-US" dirty="0">
                <a:solidFill>
                  <a:schemeClr val="tx1">
                    <a:lumMod val="65000"/>
                    <a:lumOff val="35000"/>
                  </a:schemeClr>
                </a:solidFill>
                <a:latin typeface="微软雅黑" pitchFamily="34" charset="-122"/>
                <a:ea typeface="微软雅黑" pitchFamily="34" charset="-122"/>
              </a:rPr>
              <a:t>介紹</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64" name="文本框 12">
            <a:extLst>
              <a:ext uri="{FF2B5EF4-FFF2-40B4-BE49-F238E27FC236}">
                <a16:creationId xmlns:a16="http://schemas.microsoft.com/office/drawing/2014/main" id="{49516FDC-BB35-4FFF-A12F-D05F864AF9FC}"/>
              </a:ext>
            </a:extLst>
          </p:cNvPr>
          <p:cNvSpPr txBox="1"/>
          <p:nvPr/>
        </p:nvSpPr>
        <p:spPr>
          <a:xfrm>
            <a:off x="679770" y="1268760"/>
            <a:ext cx="3023584" cy="1067343"/>
          </a:xfrm>
          <a:prstGeom prst="rect">
            <a:avLst/>
          </a:prstGeom>
          <a:noFill/>
        </p:spPr>
        <p:txBody>
          <a:bodyPr wrap="none" rtlCol="0">
            <a:spAutoFit/>
          </a:bodyPr>
          <a:lstStyle/>
          <a:p>
            <a:pPr algn="ctr">
              <a:lnSpc>
                <a:spcPct val="130000"/>
              </a:lnSpc>
              <a:spcAft>
                <a:spcPts val="0"/>
              </a:spcAft>
              <a:defRPr/>
            </a:pPr>
            <a:r>
              <a:rPr lang="en-US" altLang="zh-TW"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RSSI</a:t>
            </a:r>
            <a:r>
              <a:rPr lang="zh-TW" altLang="en-US"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強度</a:t>
            </a:r>
            <a:endParaRPr lang="en-US" altLang="zh-TW"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圖片 2">
            <a:extLst>
              <a:ext uri="{FF2B5EF4-FFF2-40B4-BE49-F238E27FC236}">
                <a16:creationId xmlns:a16="http://schemas.microsoft.com/office/drawing/2014/main" id="{6438EE1A-CE99-46CD-BD52-447E9FD915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9635" y="568749"/>
            <a:ext cx="3500962" cy="6223932"/>
          </a:xfrm>
          <a:prstGeom prst="rect">
            <a:avLst/>
          </a:prstGeom>
        </p:spPr>
      </p:pic>
      <p:sp>
        <p:nvSpPr>
          <p:cNvPr id="4" name="矩形 3">
            <a:extLst>
              <a:ext uri="{FF2B5EF4-FFF2-40B4-BE49-F238E27FC236}">
                <a16:creationId xmlns:a16="http://schemas.microsoft.com/office/drawing/2014/main" id="{16884B30-9FEF-47C4-8E5D-126DFF37153B}"/>
              </a:ext>
            </a:extLst>
          </p:cNvPr>
          <p:cNvSpPr/>
          <p:nvPr/>
        </p:nvSpPr>
        <p:spPr>
          <a:xfrm>
            <a:off x="755874" y="2564904"/>
            <a:ext cx="3551560" cy="1323439"/>
          </a:xfrm>
          <a:prstGeom prst="rect">
            <a:avLst/>
          </a:prstGeom>
          <a:noFill/>
        </p:spPr>
        <p:txBody>
          <a:bodyPr wrap="square" lIns="91440" tIns="45720" rIns="91440" bIns="45720">
            <a:spAutoFit/>
          </a:bodyPr>
          <a:lstStyle/>
          <a:p>
            <a:r>
              <a:rPr lang="en-US" altLang="zh-TW" sz="1600" cap="none" spc="0" dirty="0">
                <a:ln w="0"/>
                <a:solidFill>
                  <a:schemeClr val="tx1"/>
                </a:solidFill>
                <a:latin typeface="微軟正黑體" panose="020B0604030504040204" pitchFamily="34" charset="-120"/>
                <a:ea typeface="微軟正黑體" panose="020B0604030504040204" pitchFamily="34" charset="-120"/>
              </a:rPr>
              <a:t>RSSI(dBm)</a:t>
            </a:r>
            <a:r>
              <a:rPr lang="zh-TW" altLang="en-US" sz="1600" cap="none" spc="0" dirty="0">
                <a:ln w="0"/>
                <a:solidFill>
                  <a:schemeClr val="tx1"/>
                </a:solidFill>
                <a:latin typeface="微軟正黑體" panose="020B0604030504040204" pitchFamily="34" charset="-120"/>
                <a:ea typeface="微軟正黑體" panose="020B0604030504040204" pitchFamily="34" charset="-120"/>
              </a:rPr>
              <a:t>主要是透過計算接受訊號的強弱，來判斷訊號的距離。</a:t>
            </a:r>
            <a:endParaRPr lang="en-US" altLang="zh-TW" sz="1600" cap="none" spc="0" dirty="0">
              <a:ln w="0"/>
              <a:solidFill>
                <a:schemeClr val="tx1"/>
              </a:solidFill>
              <a:latin typeface="微軟正黑體" panose="020B0604030504040204" pitchFamily="34" charset="-120"/>
              <a:ea typeface="微軟正黑體" panose="020B0604030504040204" pitchFamily="34" charset="-120"/>
            </a:endParaRPr>
          </a:p>
          <a:p>
            <a:r>
              <a:rPr lang="zh-TW" altLang="en-US" sz="1600" dirty="0">
                <a:ln w="0"/>
                <a:latin typeface="微軟正黑體" panose="020B0604030504040204" pitchFamily="34" charset="-120"/>
                <a:ea typeface="微軟正黑體" panose="020B0604030504040204" pitchFamily="34" charset="-120"/>
              </a:rPr>
              <a:t>依照數值大小判斷位置</a:t>
            </a:r>
            <a:endParaRPr lang="en-US" altLang="zh-TW" sz="1600" dirty="0">
              <a:ln w="0"/>
              <a:latin typeface="微軟正黑體" panose="020B0604030504040204" pitchFamily="34" charset="-120"/>
              <a:ea typeface="微軟正黑體" panose="020B0604030504040204" pitchFamily="34" charset="-120"/>
            </a:endParaRPr>
          </a:p>
          <a:p>
            <a:r>
              <a:rPr lang="zh-TW" altLang="en-US" sz="1600" cap="none" spc="0" dirty="0">
                <a:ln w="0"/>
                <a:solidFill>
                  <a:schemeClr val="tx1"/>
                </a:solidFill>
                <a:latin typeface="微軟正黑體" panose="020B0604030504040204" pitchFamily="34" charset="-120"/>
                <a:ea typeface="微軟正黑體" panose="020B0604030504040204" pitchFamily="34" charset="-120"/>
              </a:rPr>
              <a:t>數值越大代表越近。</a:t>
            </a:r>
            <a:endParaRPr lang="en-US" altLang="zh-TW" sz="1600" cap="none" spc="0" dirty="0">
              <a:ln w="0"/>
              <a:solidFill>
                <a:schemeClr val="tx1"/>
              </a:solidFill>
              <a:latin typeface="微軟正黑體" panose="020B0604030504040204" pitchFamily="34" charset="-120"/>
              <a:ea typeface="微軟正黑體" panose="020B0604030504040204" pitchFamily="34" charset="-120"/>
            </a:endParaRPr>
          </a:p>
          <a:p>
            <a:r>
              <a:rPr lang="zh-TW" altLang="en-US" sz="1600" cap="none" spc="0" dirty="0">
                <a:ln w="0"/>
                <a:solidFill>
                  <a:schemeClr val="tx1"/>
                </a:solidFill>
                <a:latin typeface="微軟正黑體" panose="020B0604030504040204" pitchFamily="34" charset="-120"/>
                <a:ea typeface="微軟正黑體" panose="020B0604030504040204" pitchFamily="34" charset="-120"/>
              </a:rPr>
              <a:t>而</a:t>
            </a:r>
            <a:r>
              <a:rPr lang="en-US" altLang="zh-TW" sz="1600" cap="none" spc="0" dirty="0">
                <a:ln w="0"/>
                <a:solidFill>
                  <a:schemeClr val="tx1"/>
                </a:solidFill>
                <a:latin typeface="微軟正黑體" panose="020B0604030504040204" pitchFamily="34" charset="-120"/>
                <a:ea typeface="微軟正黑體" panose="020B0604030504040204" pitchFamily="34" charset="-120"/>
              </a:rPr>
              <a:t>BR53385</a:t>
            </a:r>
            <a:r>
              <a:rPr lang="zh-TW" altLang="en-US" sz="1600" cap="none" spc="0" dirty="0">
                <a:ln w="0"/>
                <a:solidFill>
                  <a:schemeClr val="tx1"/>
                </a:solidFill>
                <a:latin typeface="微軟正黑體" panose="020B0604030504040204" pitchFamily="34" charset="-120"/>
                <a:ea typeface="微軟正黑體" panose="020B0604030504040204" pitchFamily="34" charset="-120"/>
              </a:rPr>
              <a:t>是我們</a:t>
            </a:r>
            <a:r>
              <a:rPr lang="en-US" altLang="zh-TW" sz="1600" cap="none" spc="0" dirty="0">
                <a:ln w="0"/>
                <a:solidFill>
                  <a:schemeClr val="tx1"/>
                </a:solidFill>
                <a:latin typeface="微軟正黑體" panose="020B0604030504040204" pitchFamily="34" charset="-120"/>
                <a:ea typeface="微軟正黑體" panose="020B0604030504040204" pitchFamily="34" charset="-120"/>
              </a:rPr>
              <a:t>iBeacon</a:t>
            </a:r>
            <a:r>
              <a:rPr lang="zh-TW" altLang="en-US" sz="1600" cap="none" spc="0" dirty="0">
                <a:ln w="0"/>
                <a:solidFill>
                  <a:schemeClr val="tx1"/>
                </a:solidFill>
                <a:latin typeface="微軟正黑體" panose="020B0604030504040204" pitchFamily="34" charset="-120"/>
                <a:ea typeface="微軟正黑體" panose="020B0604030504040204" pitchFamily="34" charset="-120"/>
              </a:rPr>
              <a:t>的裝置</a:t>
            </a:r>
          </a:p>
        </p:txBody>
      </p:sp>
    </p:spTree>
    <p:extLst>
      <p:ext uri="{BB962C8B-B14F-4D97-AF65-F5344CB8AC3E}">
        <p14:creationId xmlns:p14="http://schemas.microsoft.com/office/powerpoint/2010/main" val="3318917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67" name="矩形 66">
            <a:extLst>
              <a:ext uri="{FF2B5EF4-FFF2-40B4-BE49-F238E27FC236}">
                <a16:creationId xmlns:a16="http://schemas.microsoft.com/office/drawing/2014/main" id="{260D9A80-D4C9-4C29-AA08-AA10CE7A46DA}"/>
              </a:ext>
            </a:extLst>
          </p:cNvPr>
          <p:cNvSpPr/>
          <p:nvPr/>
        </p:nvSpPr>
        <p:spPr>
          <a:xfrm>
            <a:off x="366158" y="2348880"/>
            <a:ext cx="2646740" cy="1569660"/>
          </a:xfrm>
          <a:prstGeom prst="rect">
            <a:avLst/>
          </a:prstGeom>
          <a:noFill/>
        </p:spPr>
        <p:txBody>
          <a:bodyPr wrap="square" lIns="91440" tIns="45720" rIns="91440" bIns="45720">
            <a:spAutoFit/>
          </a:bodyPr>
          <a:lstStyle/>
          <a:p>
            <a:r>
              <a:rPr lang="zh-TW" altLang="en-US" sz="1600" dirty="0">
                <a:ln w="0"/>
                <a:latin typeface="微軟正黑體" panose="020B0604030504040204" pitchFamily="34" charset="-120"/>
                <a:ea typeface="微軟正黑體" panose="020B0604030504040204" pitchFamily="34" charset="-120"/>
              </a:rPr>
              <a:t>是一個為</a:t>
            </a:r>
            <a:r>
              <a:rPr lang="en-US" altLang="zh-TW" sz="1600" dirty="0">
                <a:ln w="0"/>
                <a:latin typeface="微軟正黑體" panose="020B0604030504040204" pitchFamily="34" charset="-120"/>
                <a:ea typeface="微軟正黑體" panose="020B0604030504040204" pitchFamily="34" charset="-120"/>
              </a:rPr>
              <a:t>Android</a:t>
            </a:r>
            <a:r>
              <a:rPr lang="zh-TW" altLang="en-US" sz="1600" dirty="0">
                <a:ln w="0"/>
                <a:latin typeface="微軟正黑體" panose="020B0604030504040204" pitchFamily="34" charset="-120"/>
                <a:ea typeface="微軟正黑體" panose="020B0604030504040204" pitchFamily="34" charset="-120"/>
              </a:rPr>
              <a:t>平台開發程式的整合式開發環境。</a:t>
            </a:r>
            <a:endParaRPr lang="en-US" altLang="zh-TW" sz="1600" dirty="0">
              <a:ln w="0"/>
              <a:latin typeface="微軟正黑體" panose="020B0604030504040204" pitchFamily="34" charset="-120"/>
              <a:ea typeface="微軟正黑體" panose="020B0604030504040204" pitchFamily="34" charset="-120"/>
            </a:endParaRPr>
          </a:p>
          <a:p>
            <a:endParaRPr lang="en-US" altLang="zh-TW" sz="1600" dirty="0">
              <a:ln w="0"/>
              <a:latin typeface="微軟正黑體" panose="020B0604030504040204" pitchFamily="34" charset="-120"/>
              <a:ea typeface="微軟正黑體" panose="020B0604030504040204" pitchFamily="34" charset="-120"/>
            </a:endParaRPr>
          </a:p>
          <a:p>
            <a:r>
              <a:rPr lang="zh-TW" altLang="en-US" sz="1600" dirty="0">
                <a:ln w="0"/>
                <a:latin typeface="微軟正黑體" panose="020B0604030504040204" pitchFamily="34" charset="-120"/>
                <a:ea typeface="微軟正黑體" panose="020B0604030504040204" pitchFamily="34" charset="-120"/>
              </a:rPr>
              <a:t>在這次專題中學習到了</a:t>
            </a:r>
            <a:endParaRPr lang="en-US" altLang="zh-TW" sz="1600" dirty="0">
              <a:ln w="0"/>
              <a:latin typeface="微軟正黑體" panose="020B0604030504040204" pitchFamily="34" charset="-120"/>
              <a:ea typeface="微軟正黑體" panose="020B0604030504040204" pitchFamily="34" charset="-120"/>
            </a:endParaRPr>
          </a:p>
          <a:p>
            <a:r>
              <a:rPr lang="en-US" altLang="zh-TW" sz="1600" dirty="0" err="1">
                <a:ln w="0"/>
                <a:latin typeface="微軟正黑體" panose="020B0604030504040204" pitchFamily="34" charset="-120"/>
                <a:ea typeface="微軟正黑體" panose="020B0604030504040204" pitchFamily="34" charset="-120"/>
              </a:rPr>
              <a:t>MainActivity</a:t>
            </a:r>
            <a:r>
              <a:rPr lang="zh-TW" altLang="en-US" sz="1600" dirty="0">
                <a:ln w="0"/>
                <a:latin typeface="微軟正黑體" panose="020B0604030504040204" pitchFamily="34" charset="-120"/>
                <a:ea typeface="微軟正黑體" panose="020B0604030504040204" pitchFamily="34" charset="-120"/>
              </a:rPr>
              <a:t>與</a:t>
            </a:r>
            <a:r>
              <a:rPr lang="en-US" altLang="zh-TW" sz="1600" dirty="0">
                <a:ln w="0"/>
                <a:latin typeface="微軟正黑體" panose="020B0604030504040204" pitchFamily="34" charset="-120"/>
                <a:ea typeface="微軟正黑體" panose="020B0604030504040204" pitchFamily="34" charset="-120"/>
              </a:rPr>
              <a:t>Layout</a:t>
            </a:r>
            <a:r>
              <a:rPr lang="zh-TW" altLang="en-US" sz="1600" dirty="0">
                <a:ln w="0"/>
                <a:latin typeface="微軟正黑體" panose="020B0604030504040204" pitchFamily="34" charset="-120"/>
                <a:ea typeface="微軟正黑體" panose="020B0604030504040204" pitchFamily="34" charset="-120"/>
              </a:rPr>
              <a:t>的寫法</a:t>
            </a:r>
            <a:endParaRPr lang="en-US" altLang="zh-TW" sz="1600" dirty="0">
              <a:ln w="0"/>
              <a:latin typeface="微軟正黑體" panose="020B0604030504040204" pitchFamily="34" charset="-120"/>
              <a:ea typeface="微軟正黑體" panose="020B0604030504040204" pitchFamily="34" charset="-120"/>
            </a:endParaRPr>
          </a:p>
        </p:txBody>
      </p:sp>
      <p:sp>
        <p:nvSpPr>
          <p:cNvPr id="68" name="文本框 12">
            <a:extLst>
              <a:ext uri="{FF2B5EF4-FFF2-40B4-BE49-F238E27FC236}">
                <a16:creationId xmlns:a16="http://schemas.microsoft.com/office/drawing/2014/main" id="{0DB04328-A06A-4839-834E-0E67355085FD}"/>
              </a:ext>
            </a:extLst>
          </p:cNvPr>
          <p:cNvSpPr txBox="1"/>
          <p:nvPr/>
        </p:nvSpPr>
        <p:spPr>
          <a:xfrm>
            <a:off x="965661" y="777343"/>
            <a:ext cx="5195525" cy="1067343"/>
          </a:xfrm>
          <a:prstGeom prst="rect">
            <a:avLst/>
          </a:prstGeom>
          <a:noFill/>
        </p:spPr>
        <p:txBody>
          <a:bodyPr wrap="none" rtlCol="0">
            <a:spAutoFit/>
          </a:bodyPr>
          <a:lstStyle/>
          <a:p>
            <a:pPr algn="ctr">
              <a:lnSpc>
                <a:spcPct val="130000"/>
              </a:lnSpc>
              <a:spcAft>
                <a:spcPts val="0"/>
              </a:spcAft>
              <a:defRPr/>
            </a:pPr>
            <a:r>
              <a:rPr lang="en-US" altLang="zh-TW"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Android Studio</a:t>
            </a:r>
          </a:p>
        </p:txBody>
      </p:sp>
      <p:sp>
        <p:nvSpPr>
          <p:cNvPr id="17" name="文本框 9">
            <a:extLst>
              <a:ext uri="{FF2B5EF4-FFF2-40B4-BE49-F238E27FC236}">
                <a16:creationId xmlns:a16="http://schemas.microsoft.com/office/drawing/2014/main" id="{55BD9562-1C1C-48B8-83F4-5EB031DE65AE}"/>
              </a:ext>
            </a:extLst>
          </p:cNvPr>
          <p:cNvSpPr txBox="1"/>
          <p:nvPr/>
        </p:nvSpPr>
        <p:spPr>
          <a:xfrm>
            <a:off x="985019" y="188640"/>
            <a:ext cx="223224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iBeacon</a:t>
            </a:r>
            <a:r>
              <a:rPr lang="zh-TW" altLang="en-US" dirty="0">
                <a:solidFill>
                  <a:schemeClr val="tx1">
                    <a:lumMod val="65000"/>
                    <a:lumOff val="35000"/>
                  </a:schemeClr>
                </a:solidFill>
                <a:latin typeface="微软雅黑" pitchFamily="34" charset="-122"/>
                <a:ea typeface="微软雅黑" pitchFamily="34" charset="-122"/>
              </a:rPr>
              <a:t>介紹</a:t>
            </a:r>
            <a:endParaRPr lang="zh-CN" altLang="en-US" dirty="0">
              <a:solidFill>
                <a:schemeClr val="tx1">
                  <a:lumMod val="65000"/>
                  <a:lumOff val="35000"/>
                </a:schemeClr>
              </a:solidFill>
              <a:latin typeface="微软雅黑" pitchFamily="34" charset="-122"/>
              <a:ea typeface="微软雅黑" pitchFamily="34" charset="-122"/>
            </a:endParaRPr>
          </a:p>
        </p:txBody>
      </p:sp>
      <p:pic>
        <p:nvPicPr>
          <p:cNvPr id="3" name="圖片 2">
            <a:extLst>
              <a:ext uri="{FF2B5EF4-FFF2-40B4-BE49-F238E27FC236}">
                <a16:creationId xmlns:a16="http://schemas.microsoft.com/office/drawing/2014/main" id="{B60612FC-8935-4D75-9F98-BD1D5C0EA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5134" y="2348880"/>
            <a:ext cx="9010201" cy="4056692"/>
          </a:xfrm>
          <a:prstGeom prst="rect">
            <a:avLst/>
          </a:prstGeom>
        </p:spPr>
      </p:pic>
    </p:spTree>
    <p:extLst>
      <p:ext uri="{BB962C8B-B14F-4D97-AF65-F5344CB8AC3E}">
        <p14:creationId xmlns:p14="http://schemas.microsoft.com/office/powerpoint/2010/main" val="1496288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23224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iBeacon</a:t>
            </a:r>
            <a:r>
              <a:rPr lang="zh-TW" altLang="en-US" dirty="0">
                <a:solidFill>
                  <a:schemeClr val="tx1">
                    <a:lumMod val="65000"/>
                    <a:lumOff val="35000"/>
                  </a:schemeClr>
                </a:solidFill>
                <a:latin typeface="微软雅黑" pitchFamily="34" charset="-122"/>
                <a:ea typeface="微软雅黑" pitchFamily="34" charset="-122"/>
              </a:rPr>
              <a:t>程式說明</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64" name="文本框 12">
            <a:extLst>
              <a:ext uri="{FF2B5EF4-FFF2-40B4-BE49-F238E27FC236}">
                <a16:creationId xmlns:a16="http://schemas.microsoft.com/office/drawing/2014/main" id="{49516FDC-BB35-4FFF-A12F-D05F864AF9FC}"/>
              </a:ext>
            </a:extLst>
          </p:cNvPr>
          <p:cNvSpPr txBox="1"/>
          <p:nvPr/>
        </p:nvSpPr>
        <p:spPr>
          <a:xfrm>
            <a:off x="645092" y="648181"/>
            <a:ext cx="8175058" cy="1067343"/>
          </a:xfrm>
          <a:prstGeom prst="rect">
            <a:avLst/>
          </a:prstGeom>
          <a:noFill/>
        </p:spPr>
        <p:txBody>
          <a:bodyPr wrap="none" rtlCol="0">
            <a:spAutoFit/>
          </a:bodyPr>
          <a:lstStyle/>
          <a:p>
            <a:pPr algn="ctr">
              <a:lnSpc>
                <a:spcPct val="130000"/>
              </a:lnSpc>
              <a:spcAft>
                <a:spcPts val="0"/>
              </a:spcAft>
              <a:defRPr/>
            </a:pPr>
            <a:r>
              <a:rPr lang="en-US" altLang="zh-TW"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Android iBeacon Library</a:t>
            </a:r>
          </a:p>
        </p:txBody>
      </p:sp>
      <p:pic>
        <p:nvPicPr>
          <p:cNvPr id="3" name="圖片 2">
            <a:extLst>
              <a:ext uri="{FF2B5EF4-FFF2-40B4-BE49-F238E27FC236}">
                <a16:creationId xmlns:a16="http://schemas.microsoft.com/office/drawing/2014/main" id="{04EFD2B8-D3C7-4733-909C-B48D08F33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7010" y="1858566"/>
            <a:ext cx="5339626" cy="4785934"/>
          </a:xfrm>
          <a:prstGeom prst="rect">
            <a:avLst/>
          </a:prstGeom>
        </p:spPr>
      </p:pic>
      <p:sp>
        <p:nvSpPr>
          <p:cNvPr id="17" name="矩形 16">
            <a:extLst>
              <a:ext uri="{FF2B5EF4-FFF2-40B4-BE49-F238E27FC236}">
                <a16:creationId xmlns:a16="http://schemas.microsoft.com/office/drawing/2014/main" id="{96C51491-82C7-45A9-A0DD-EFC194E8D057}"/>
              </a:ext>
            </a:extLst>
          </p:cNvPr>
          <p:cNvSpPr/>
          <p:nvPr/>
        </p:nvSpPr>
        <p:spPr>
          <a:xfrm>
            <a:off x="927241" y="2636912"/>
            <a:ext cx="3194594" cy="830997"/>
          </a:xfrm>
          <a:prstGeom prst="rect">
            <a:avLst/>
          </a:prstGeom>
          <a:noFill/>
        </p:spPr>
        <p:txBody>
          <a:bodyPr wrap="square" lIns="91440" tIns="45720" rIns="91440" bIns="45720">
            <a:spAutoFit/>
          </a:bodyPr>
          <a:lstStyle/>
          <a:p>
            <a:r>
              <a:rPr lang="zh-TW" altLang="en-US" sz="1600" dirty="0">
                <a:ln w="0"/>
                <a:latin typeface="微軟正黑體" panose="020B0604030504040204" pitchFamily="34" charset="-120"/>
                <a:ea typeface="微軟正黑體" panose="020B0604030504040204" pitchFamily="34" charset="-120"/>
              </a:rPr>
              <a:t>我在網上找到了</a:t>
            </a:r>
            <a:r>
              <a:rPr lang="en-US" altLang="zh-TW" sz="1600" dirty="0">
                <a:ln w="0"/>
                <a:latin typeface="微軟正黑體" panose="020B0604030504040204" pitchFamily="34" charset="-120"/>
                <a:ea typeface="微軟正黑體" panose="020B0604030504040204" pitchFamily="34" charset="-120"/>
              </a:rPr>
              <a:t>Android</a:t>
            </a:r>
            <a:r>
              <a:rPr lang="zh-TW" altLang="en-US" sz="1600" dirty="0">
                <a:ln w="0"/>
                <a:latin typeface="微軟正黑體" panose="020B0604030504040204" pitchFamily="34" charset="-120"/>
                <a:ea typeface="微軟正黑體" panose="020B0604030504040204" pitchFamily="34" charset="-120"/>
              </a:rPr>
              <a:t> </a:t>
            </a:r>
            <a:r>
              <a:rPr lang="en-US" altLang="zh-TW" sz="1600" dirty="0">
                <a:ln w="0"/>
                <a:latin typeface="微軟正黑體" panose="020B0604030504040204" pitchFamily="34" charset="-120"/>
                <a:ea typeface="微軟正黑體" panose="020B0604030504040204" pitchFamily="34" charset="-120"/>
              </a:rPr>
              <a:t>iBeacon</a:t>
            </a:r>
            <a:r>
              <a:rPr lang="zh-TW" altLang="en-US" sz="1600" dirty="0">
                <a:ln w="0"/>
                <a:latin typeface="微軟正黑體" panose="020B0604030504040204" pitchFamily="34" charset="-120"/>
                <a:ea typeface="微軟正黑體" panose="020B0604030504040204" pitchFamily="34" charset="-120"/>
              </a:rPr>
              <a:t>上的開</a:t>
            </a:r>
            <a:r>
              <a:rPr lang="en-US" altLang="zh-TW" sz="1600" dirty="0">
                <a:ln w="0"/>
                <a:latin typeface="微軟正黑體" panose="020B0604030504040204" pitchFamily="34" charset="-120"/>
                <a:ea typeface="微軟正黑體" panose="020B0604030504040204" pitchFamily="34" charset="-120"/>
              </a:rPr>
              <a:t>Library</a:t>
            </a:r>
            <a:r>
              <a:rPr lang="zh-TW" altLang="en-US" sz="1600" dirty="0">
                <a:ln w="0"/>
                <a:latin typeface="微軟正黑體" panose="020B0604030504040204" pitchFamily="34" charset="-120"/>
                <a:ea typeface="微軟正黑體" panose="020B0604030504040204" pitchFamily="34" charset="-120"/>
              </a:rPr>
              <a:t>，裡面有許多寫好的</a:t>
            </a:r>
            <a:r>
              <a:rPr lang="en-US" altLang="zh-TW" sz="1600" dirty="0">
                <a:ln w="0"/>
                <a:latin typeface="微軟正黑體" panose="020B0604030504040204" pitchFamily="34" charset="-120"/>
                <a:ea typeface="微軟正黑體" panose="020B0604030504040204" pitchFamily="34" charset="-120"/>
              </a:rPr>
              <a:t>module</a:t>
            </a:r>
            <a:r>
              <a:rPr lang="zh-TW" altLang="en-US" sz="1600" dirty="0">
                <a:ln w="0"/>
                <a:latin typeface="微軟正黑體" panose="020B0604030504040204" pitchFamily="34" charset="-120"/>
                <a:ea typeface="微軟正黑體" panose="020B0604030504040204" pitchFamily="34" charset="-120"/>
              </a:rPr>
              <a:t>可供參考。</a:t>
            </a:r>
            <a:endParaRPr lang="en-US" altLang="zh-TW" sz="1600" dirty="0">
              <a:ln w="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39060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30"/>
          <p:cNvSpPr/>
          <p:nvPr/>
        </p:nvSpPr>
        <p:spPr>
          <a:xfrm>
            <a:off x="999918" y="-456465"/>
            <a:ext cx="3728322" cy="3728322"/>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176433" y="-279950"/>
            <a:ext cx="3375292" cy="337529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59"/>
          <p:cNvSpPr txBox="1">
            <a:spLocks noChangeArrowheads="1"/>
          </p:cNvSpPr>
          <p:nvPr/>
        </p:nvSpPr>
        <p:spPr bwMode="auto">
          <a:xfrm>
            <a:off x="1207895" y="719179"/>
            <a:ext cx="3312368" cy="1495794"/>
          </a:xfrm>
          <a:prstGeom prst="rect">
            <a:avLst/>
          </a:prstGeom>
          <a:noFill/>
          <a:ln>
            <a:noFill/>
          </a:ln>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914377">
              <a:lnSpc>
                <a:spcPct val="120000"/>
              </a:lnSpc>
              <a:defRPr/>
            </a:pPr>
            <a:r>
              <a:rPr lang="zh-CN" altLang="en-US" sz="4800" b="1" kern="0" dirty="0">
                <a:solidFill>
                  <a:schemeClr val="bg1">
                    <a:lumMod val="95000"/>
                  </a:schemeClr>
                </a:solidFill>
                <a:latin typeface="微软雅黑" pitchFamily="34" charset="-122"/>
                <a:ea typeface="微软雅黑" pitchFamily="34" charset="-122"/>
              </a:rPr>
              <a:t>目</a:t>
            </a:r>
            <a:r>
              <a:rPr lang="zh-TW" altLang="en-US" sz="4800" b="1" kern="0" dirty="0">
                <a:solidFill>
                  <a:schemeClr val="bg1">
                    <a:lumMod val="95000"/>
                  </a:schemeClr>
                </a:solidFill>
                <a:latin typeface="微软雅黑" pitchFamily="34" charset="-122"/>
                <a:ea typeface="微软雅黑" pitchFamily="34" charset="-122"/>
              </a:rPr>
              <a:t>錄</a:t>
            </a:r>
            <a:r>
              <a:rPr lang="zh-CN" altLang="en-US" sz="4000" b="1" kern="0" dirty="0">
                <a:solidFill>
                  <a:schemeClr val="bg1">
                    <a:lumMod val="95000"/>
                  </a:schemeClr>
                </a:solidFill>
                <a:latin typeface="微软雅黑" pitchFamily="34" charset="-122"/>
                <a:ea typeface="微软雅黑" pitchFamily="34" charset="-122"/>
              </a:rPr>
              <a:t> </a:t>
            </a:r>
            <a:endParaRPr lang="en-US" altLang="zh-CN" sz="4000" b="1" kern="0" dirty="0">
              <a:solidFill>
                <a:schemeClr val="bg1">
                  <a:lumMod val="95000"/>
                </a:schemeClr>
              </a:solidFill>
              <a:latin typeface="微软雅黑" pitchFamily="34" charset="-122"/>
              <a:ea typeface="微软雅黑" pitchFamily="34" charset="-122"/>
            </a:endParaRPr>
          </a:p>
          <a:p>
            <a:pPr algn="ctr" defTabSz="914377">
              <a:lnSpc>
                <a:spcPct val="120000"/>
              </a:lnSpc>
              <a:defRPr/>
            </a:pPr>
            <a:r>
              <a:rPr lang="en-US" altLang="zh-CN" sz="2800" kern="0" dirty="0">
                <a:solidFill>
                  <a:schemeClr val="bg1">
                    <a:lumMod val="95000"/>
                  </a:schemeClr>
                </a:solidFill>
                <a:latin typeface="微软雅黑" pitchFamily="34" charset="-122"/>
                <a:ea typeface="微软雅黑" pitchFamily="34" charset="-122"/>
              </a:rPr>
              <a:t>Contents</a:t>
            </a:r>
            <a:endParaRPr lang="en-US" altLang="ko-KR" sz="2800" kern="0" dirty="0">
              <a:solidFill>
                <a:schemeClr val="bg1">
                  <a:lumMod val="95000"/>
                </a:schemeClr>
              </a:solidFill>
              <a:latin typeface="微软雅黑" pitchFamily="34" charset="-122"/>
              <a:ea typeface="微软雅黑" pitchFamily="34" charset="-122"/>
            </a:endParaRPr>
          </a:p>
        </p:txBody>
      </p:sp>
      <p:sp>
        <p:nvSpPr>
          <p:cNvPr id="34" name="任意多边形 33"/>
          <p:cNvSpPr/>
          <p:nvPr/>
        </p:nvSpPr>
        <p:spPr>
          <a:xfrm>
            <a:off x="-32084" y="4200489"/>
            <a:ext cx="12240125" cy="1271902"/>
          </a:xfrm>
          <a:custGeom>
            <a:avLst/>
            <a:gdLst>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 fmla="*/ 0 w 12721389"/>
              <a:gd name="connsiteY0" fmla="*/ 503854 h 1049626"/>
              <a:gd name="connsiteX1" fmla="*/ 3593431 w 12721389"/>
              <a:gd name="connsiteY1" fmla="*/ 22591 h 1049626"/>
              <a:gd name="connsiteX2" fmla="*/ 7908758 w 12721389"/>
              <a:gd name="connsiteY2" fmla="*/ 1049286 h 1049626"/>
              <a:gd name="connsiteX3" fmla="*/ 11774905 w 12721389"/>
              <a:gd name="connsiteY3" fmla="*/ 134886 h 1049626"/>
              <a:gd name="connsiteX4" fmla="*/ 12721389 w 12721389"/>
              <a:gd name="connsiteY4" fmla="*/ 6549 h 1049626"/>
              <a:gd name="connsiteX0" fmla="*/ 0 w 12368463"/>
              <a:gd name="connsiteY0" fmla="*/ 498433 h 1044197"/>
              <a:gd name="connsiteX1" fmla="*/ 3593431 w 12368463"/>
              <a:gd name="connsiteY1" fmla="*/ 17170 h 1044197"/>
              <a:gd name="connsiteX2" fmla="*/ 7908758 w 12368463"/>
              <a:gd name="connsiteY2" fmla="*/ 1043865 h 1044197"/>
              <a:gd name="connsiteX3" fmla="*/ 11774905 w 12368463"/>
              <a:gd name="connsiteY3" fmla="*/ 129465 h 1044197"/>
              <a:gd name="connsiteX4" fmla="*/ 12368463 w 12368463"/>
              <a:gd name="connsiteY4" fmla="*/ 113423 h 1044197"/>
              <a:gd name="connsiteX0" fmla="*/ 0 w 12368463"/>
              <a:gd name="connsiteY0" fmla="*/ 498433 h 1044197"/>
              <a:gd name="connsiteX1" fmla="*/ 3593431 w 12368463"/>
              <a:gd name="connsiteY1" fmla="*/ 17170 h 1044197"/>
              <a:gd name="connsiteX2" fmla="*/ 7908758 w 12368463"/>
              <a:gd name="connsiteY2" fmla="*/ 1043865 h 1044197"/>
              <a:gd name="connsiteX3" fmla="*/ 11774905 w 12368463"/>
              <a:gd name="connsiteY3" fmla="*/ 129465 h 1044197"/>
              <a:gd name="connsiteX4" fmla="*/ 12368463 w 12368463"/>
              <a:gd name="connsiteY4" fmla="*/ 113423 h 1044197"/>
              <a:gd name="connsiteX0" fmla="*/ 0 w 12368463"/>
              <a:gd name="connsiteY0" fmla="*/ 498433 h 1045860"/>
              <a:gd name="connsiteX1" fmla="*/ 3593431 w 12368463"/>
              <a:gd name="connsiteY1" fmla="*/ 17170 h 1045860"/>
              <a:gd name="connsiteX2" fmla="*/ 7908758 w 12368463"/>
              <a:gd name="connsiteY2" fmla="*/ 1043865 h 1045860"/>
              <a:gd name="connsiteX3" fmla="*/ 11357810 w 12368463"/>
              <a:gd name="connsiteY3" fmla="*/ 273844 h 1045860"/>
              <a:gd name="connsiteX4" fmla="*/ 12368463 w 12368463"/>
              <a:gd name="connsiteY4" fmla="*/ 113423 h 1045860"/>
              <a:gd name="connsiteX0" fmla="*/ 0 w 12368463"/>
              <a:gd name="connsiteY0" fmla="*/ 503294 h 1146765"/>
              <a:gd name="connsiteX1" fmla="*/ 3593431 w 12368463"/>
              <a:gd name="connsiteY1" fmla="*/ 22031 h 1146765"/>
              <a:gd name="connsiteX2" fmla="*/ 8855242 w 12368463"/>
              <a:gd name="connsiteY2" fmla="*/ 1144979 h 1146765"/>
              <a:gd name="connsiteX3" fmla="*/ 11357810 w 12368463"/>
              <a:gd name="connsiteY3" fmla="*/ 278705 h 1146765"/>
              <a:gd name="connsiteX4" fmla="*/ 12368463 w 12368463"/>
              <a:gd name="connsiteY4" fmla="*/ 118284 h 1146765"/>
              <a:gd name="connsiteX0" fmla="*/ 0 w 12368463"/>
              <a:gd name="connsiteY0" fmla="*/ 503294 h 1157827"/>
              <a:gd name="connsiteX1" fmla="*/ 3593431 w 12368463"/>
              <a:gd name="connsiteY1" fmla="*/ 22031 h 1157827"/>
              <a:gd name="connsiteX2" fmla="*/ 8855242 w 12368463"/>
              <a:gd name="connsiteY2" fmla="*/ 1144979 h 1157827"/>
              <a:gd name="connsiteX3" fmla="*/ 11357810 w 12368463"/>
              <a:gd name="connsiteY3" fmla="*/ 599547 h 1157827"/>
              <a:gd name="connsiteX4" fmla="*/ 12368463 w 12368463"/>
              <a:gd name="connsiteY4" fmla="*/ 118284 h 1157827"/>
              <a:gd name="connsiteX0" fmla="*/ 0 w 12368463"/>
              <a:gd name="connsiteY0" fmla="*/ 503294 h 1161527"/>
              <a:gd name="connsiteX1" fmla="*/ 3593431 w 12368463"/>
              <a:gd name="connsiteY1" fmla="*/ 22031 h 1161527"/>
              <a:gd name="connsiteX2" fmla="*/ 8855242 w 12368463"/>
              <a:gd name="connsiteY2" fmla="*/ 1144979 h 1161527"/>
              <a:gd name="connsiteX3" fmla="*/ 11357810 w 12368463"/>
              <a:gd name="connsiteY3" fmla="*/ 599547 h 1161527"/>
              <a:gd name="connsiteX4" fmla="*/ 12368463 w 12368463"/>
              <a:gd name="connsiteY4" fmla="*/ 118284 h 1161527"/>
              <a:gd name="connsiteX0" fmla="*/ 0 w 12609094"/>
              <a:gd name="connsiteY0" fmla="*/ 503294 h 1157530"/>
              <a:gd name="connsiteX1" fmla="*/ 3593431 w 12609094"/>
              <a:gd name="connsiteY1" fmla="*/ 22031 h 1157530"/>
              <a:gd name="connsiteX2" fmla="*/ 8855242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57530"/>
              <a:gd name="connsiteX1" fmla="*/ 3593431 w 12609094"/>
              <a:gd name="connsiteY1" fmla="*/ 22031 h 1157530"/>
              <a:gd name="connsiteX2" fmla="*/ 8855242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57530"/>
              <a:gd name="connsiteX1" fmla="*/ 3593431 w 12609094"/>
              <a:gd name="connsiteY1" fmla="*/ 22031 h 1157530"/>
              <a:gd name="connsiteX2" fmla="*/ 8678779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45790"/>
              <a:gd name="connsiteX1" fmla="*/ 3593431 w 12609094"/>
              <a:gd name="connsiteY1" fmla="*/ 22031 h 1145790"/>
              <a:gd name="connsiteX2" fmla="*/ 8678779 w 12609094"/>
              <a:gd name="connsiteY2" fmla="*/ 1144979 h 1145790"/>
              <a:gd name="connsiteX3" fmla="*/ 12609094 w 12609094"/>
              <a:gd name="connsiteY3" fmla="*/ 198494 h 1145790"/>
              <a:gd name="connsiteX0" fmla="*/ 0 w 12609094"/>
              <a:gd name="connsiteY0" fmla="*/ 458098 h 1100219"/>
              <a:gd name="connsiteX1" fmla="*/ 4010526 w 12609094"/>
              <a:gd name="connsiteY1" fmla="*/ 24961 h 1100219"/>
              <a:gd name="connsiteX2" fmla="*/ 8678779 w 12609094"/>
              <a:gd name="connsiteY2" fmla="*/ 1099783 h 1100219"/>
              <a:gd name="connsiteX3" fmla="*/ 12609094 w 12609094"/>
              <a:gd name="connsiteY3" fmla="*/ 153298 h 1100219"/>
              <a:gd name="connsiteX0" fmla="*/ 0 w 12609094"/>
              <a:gd name="connsiteY0" fmla="*/ 459006 h 1117160"/>
              <a:gd name="connsiteX1" fmla="*/ 4010526 w 12609094"/>
              <a:gd name="connsiteY1" fmla="*/ 25869 h 1117160"/>
              <a:gd name="connsiteX2" fmla="*/ 8999621 w 12609094"/>
              <a:gd name="connsiteY2" fmla="*/ 1116733 h 1117160"/>
              <a:gd name="connsiteX3" fmla="*/ 12609094 w 12609094"/>
              <a:gd name="connsiteY3" fmla="*/ 154206 h 1117160"/>
              <a:gd name="connsiteX0" fmla="*/ 0 w 12288251"/>
              <a:gd name="connsiteY0" fmla="*/ 459006 h 1118949"/>
              <a:gd name="connsiteX1" fmla="*/ 4010526 w 12288251"/>
              <a:gd name="connsiteY1" fmla="*/ 25869 h 1118949"/>
              <a:gd name="connsiteX2" fmla="*/ 8999621 w 12288251"/>
              <a:gd name="connsiteY2" fmla="*/ 1116733 h 1118949"/>
              <a:gd name="connsiteX3" fmla="*/ 12288251 w 12288251"/>
              <a:gd name="connsiteY3" fmla="*/ 298585 h 1118949"/>
              <a:gd name="connsiteX0" fmla="*/ 0 w 12288251"/>
              <a:gd name="connsiteY0" fmla="*/ 459006 h 1119678"/>
              <a:gd name="connsiteX1" fmla="*/ 4010526 w 12288251"/>
              <a:gd name="connsiteY1" fmla="*/ 25869 h 1119678"/>
              <a:gd name="connsiteX2" fmla="*/ 8999621 w 12288251"/>
              <a:gd name="connsiteY2" fmla="*/ 1116733 h 1119678"/>
              <a:gd name="connsiteX3" fmla="*/ 12288251 w 12288251"/>
              <a:gd name="connsiteY3" fmla="*/ 298585 h 1119678"/>
              <a:gd name="connsiteX0" fmla="*/ 0 w 12336378"/>
              <a:gd name="connsiteY0" fmla="*/ 459006 h 1119678"/>
              <a:gd name="connsiteX1" fmla="*/ 4010526 w 12336378"/>
              <a:gd name="connsiteY1" fmla="*/ 25869 h 1119678"/>
              <a:gd name="connsiteX2" fmla="*/ 8999621 w 12336378"/>
              <a:gd name="connsiteY2" fmla="*/ 1116733 h 1119678"/>
              <a:gd name="connsiteX3" fmla="*/ 12336378 w 12336378"/>
              <a:gd name="connsiteY3" fmla="*/ 298585 h 1119678"/>
              <a:gd name="connsiteX0" fmla="*/ 0 w 12336378"/>
              <a:gd name="connsiteY0" fmla="*/ 459006 h 1119864"/>
              <a:gd name="connsiteX1" fmla="*/ 4010526 w 12336378"/>
              <a:gd name="connsiteY1" fmla="*/ 25869 h 1119864"/>
              <a:gd name="connsiteX2" fmla="*/ 8999621 w 12336378"/>
              <a:gd name="connsiteY2" fmla="*/ 1116733 h 1119864"/>
              <a:gd name="connsiteX3" fmla="*/ 12336378 w 12336378"/>
              <a:gd name="connsiteY3" fmla="*/ 298585 h 1119864"/>
              <a:gd name="connsiteX0" fmla="*/ 0 w 12336378"/>
              <a:gd name="connsiteY0" fmla="*/ 459920 h 1136723"/>
              <a:gd name="connsiteX1" fmla="*/ 4010526 w 12336378"/>
              <a:gd name="connsiteY1" fmla="*/ 26783 h 1136723"/>
              <a:gd name="connsiteX2" fmla="*/ 9160042 w 12336378"/>
              <a:gd name="connsiteY2" fmla="*/ 1133689 h 1136723"/>
              <a:gd name="connsiteX3" fmla="*/ 12336378 w 12336378"/>
              <a:gd name="connsiteY3" fmla="*/ 299499 h 1136723"/>
              <a:gd name="connsiteX0" fmla="*/ 0 w 12336378"/>
              <a:gd name="connsiteY0" fmla="*/ 489883 h 1167372"/>
              <a:gd name="connsiteX1" fmla="*/ 3930315 w 12336378"/>
              <a:gd name="connsiteY1" fmla="*/ 24662 h 1167372"/>
              <a:gd name="connsiteX2" fmla="*/ 9160042 w 12336378"/>
              <a:gd name="connsiteY2" fmla="*/ 1163652 h 1167372"/>
              <a:gd name="connsiteX3" fmla="*/ 12336378 w 12336378"/>
              <a:gd name="connsiteY3" fmla="*/ 329462 h 1167372"/>
              <a:gd name="connsiteX0" fmla="*/ 0 w 12336378"/>
              <a:gd name="connsiteY0" fmla="*/ 489883 h 1167372"/>
              <a:gd name="connsiteX1" fmla="*/ 3930315 w 12336378"/>
              <a:gd name="connsiteY1" fmla="*/ 24662 h 1167372"/>
              <a:gd name="connsiteX2" fmla="*/ 9160042 w 12336378"/>
              <a:gd name="connsiteY2" fmla="*/ 1163652 h 1167372"/>
              <a:gd name="connsiteX3" fmla="*/ 12336378 w 12336378"/>
              <a:gd name="connsiteY3" fmla="*/ 329462 h 1167372"/>
              <a:gd name="connsiteX0" fmla="*/ 0 w 12336378"/>
              <a:gd name="connsiteY0" fmla="*/ 489883 h 1166384"/>
              <a:gd name="connsiteX1" fmla="*/ 3930315 w 12336378"/>
              <a:gd name="connsiteY1" fmla="*/ 24662 h 1166384"/>
              <a:gd name="connsiteX2" fmla="*/ 9160042 w 12336378"/>
              <a:gd name="connsiteY2" fmla="*/ 1163652 h 1166384"/>
              <a:gd name="connsiteX3" fmla="*/ 12336378 w 12336378"/>
              <a:gd name="connsiteY3" fmla="*/ 329462 h 1166384"/>
              <a:gd name="connsiteX0" fmla="*/ 0 w 12256167"/>
              <a:gd name="connsiteY0" fmla="*/ 489883 h 1168885"/>
              <a:gd name="connsiteX1" fmla="*/ 3930315 w 12256167"/>
              <a:gd name="connsiteY1" fmla="*/ 24662 h 1168885"/>
              <a:gd name="connsiteX2" fmla="*/ 9160042 w 12256167"/>
              <a:gd name="connsiteY2" fmla="*/ 1163652 h 1168885"/>
              <a:gd name="connsiteX3" fmla="*/ 12256167 w 12256167"/>
              <a:gd name="connsiteY3" fmla="*/ 425715 h 1168885"/>
              <a:gd name="connsiteX0" fmla="*/ 0 w 12240125"/>
              <a:gd name="connsiteY0" fmla="*/ 238646 h 1254532"/>
              <a:gd name="connsiteX1" fmla="*/ 3914273 w 12240125"/>
              <a:gd name="connsiteY1" fmla="*/ 110309 h 1254532"/>
              <a:gd name="connsiteX2" fmla="*/ 9144000 w 12240125"/>
              <a:gd name="connsiteY2" fmla="*/ 1249299 h 1254532"/>
              <a:gd name="connsiteX3" fmla="*/ 12240125 w 12240125"/>
              <a:gd name="connsiteY3" fmla="*/ 511362 h 1254532"/>
              <a:gd name="connsiteX0" fmla="*/ 0 w 12240125"/>
              <a:gd name="connsiteY0" fmla="*/ 259219 h 1275890"/>
              <a:gd name="connsiteX1" fmla="*/ 3978441 w 12240125"/>
              <a:gd name="connsiteY1" fmla="*/ 98798 h 1275890"/>
              <a:gd name="connsiteX2" fmla="*/ 9144000 w 12240125"/>
              <a:gd name="connsiteY2" fmla="*/ 1269872 h 1275890"/>
              <a:gd name="connsiteX3" fmla="*/ 12240125 w 12240125"/>
              <a:gd name="connsiteY3" fmla="*/ 531935 h 1275890"/>
              <a:gd name="connsiteX0" fmla="*/ 0 w 12240125"/>
              <a:gd name="connsiteY0" fmla="*/ 259219 h 1271902"/>
              <a:gd name="connsiteX1" fmla="*/ 3978441 w 12240125"/>
              <a:gd name="connsiteY1" fmla="*/ 98798 h 1271902"/>
              <a:gd name="connsiteX2" fmla="*/ 9144000 w 12240125"/>
              <a:gd name="connsiteY2" fmla="*/ 1269872 h 1271902"/>
              <a:gd name="connsiteX3" fmla="*/ 12240125 w 12240125"/>
              <a:gd name="connsiteY3" fmla="*/ 531935 h 1271902"/>
              <a:gd name="connsiteX0" fmla="*/ 0 w 12240125"/>
              <a:gd name="connsiteY0" fmla="*/ 259219 h 1271902"/>
              <a:gd name="connsiteX1" fmla="*/ 3978441 w 12240125"/>
              <a:gd name="connsiteY1" fmla="*/ 98798 h 1271902"/>
              <a:gd name="connsiteX2" fmla="*/ 8999621 w 12240125"/>
              <a:gd name="connsiteY2" fmla="*/ 1269872 h 1271902"/>
              <a:gd name="connsiteX3" fmla="*/ 12240125 w 12240125"/>
              <a:gd name="connsiteY3" fmla="*/ 531935 h 1271902"/>
            </a:gdLst>
            <a:ahLst/>
            <a:cxnLst>
              <a:cxn ang="0">
                <a:pos x="connsiteX0" y="connsiteY0"/>
              </a:cxn>
              <a:cxn ang="0">
                <a:pos x="connsiteX1" y="connsiteY1"/>
              </a:cxn>
              <a:cxn ang="0">
                <a:pos x="connsiteX2" y="connsiteY2"/>
              </a:cxn>
              <a:cxn ang="0">
                <a:pos x="connsiteX3" y="connsiteY3"/>
              </a:cxn>
            </a:cxnLst>
            <a:rect l="l" t="t" r="r" b="b"/>
            <a:pathLst>
              <a:path w="12240125" h="1271902">
                <a:moveTo>
                  <a:pt x="0" y="259219"/>
                </a:moveTo>
                <a:cubicBezTo>
                  <a:pt x="1137652" y="-26865"/>
                  <a:pt x="2478504" y="-69644"/>
                  <a:pt x="3978441" y="98798"/>
                </a:cubicBezTo>
                <a:cubicBezTo>
                  <a:pt x="5478378" y="267240"/>
                  <a:pt x="7606632" y="1229768"/>
                  <a:pt x="8999621" y="1269872"/>
                </a:cubicBezTo>
                <a:cubicBezTo>
                  <a:pt x="10392610" y="1309976"/>
                  <a:pt x="11902573" y="745162"/>
                  <a:pt x="12240125" y="531935"/>
                </a:cubicBezTo>
              </a:path>
            </a:pathLst>
          </a:custGeom>
          <a:noFill/>
          <a:ln w="28575">
            <a:solidFill>
              <a:srgbClr val="3F404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4579723" y="4875964"/>
            <a:ext cx="1000594" cy="1021433"/>
          </a:xfrm>
          <a:prstGeom prst="rect">
            <a:avLst/>
          </a:prstGeom>
        </p:spPr>
        <p:txBody>
          <a:bodyPr wrap="none">
            <a:spAutoFit/>
          </a:bodyPr>
          <a:lstStyle/>
          <a:p>
            <a:pPr algn="ctr">
              <a:lnSpc>
                <a:spcPct val="130000"/>
              </a:lnSpc>
              <a:spcAft>
                <a:spcPts val="0"/>
              </a:spcAft>
              <a:defRPr/>
            </a:pPr>
            <a:r>
              <a:rPr lang="en-US" altLang="zh-CN"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PART 02</a:t>
            </a:r>
          </a:p>
          <a:p>
            <a:pPr algn="ctr">
              <a:lnSpc>
                <a:spcPct val="130000"/>
              </a:lnSpc>
              <a:spcAft>
                <a:spcPts val="0"/>
              </a:spcAft>
              <a:defRPr/>
            </a:pPr>
            <a:r>
              <a:rPr lang="zh-TW" altLang="en-US" sz="1600" kern="100" dirty="0">
                <a:solidFill>
                  <a:srgbClr val="4D5156"/>
                </a:solidFill>
                <a:latin typeface="Microsoft YaHei" panose="020B0503020204020204" pitchFamily="34" charset="-122"/>
                <a:ea typeface="Microsoft YaHei" panose="020B0503020204020204" pitchFamily="34" charset="-122"/>
                <a:cs typeface="Times New Roman" panose="02020603050405020304" pitchFamily="18" charset="0"/>
              </a:rPr>
              <a:t>架構圖</a:t>
            </a:r>
          </a:p>
          <a:p>
            <a:pPr algn="ctr">
              <a:lnSpc>
                <a:spcPct val="130000"/>
              </a:lnSpc>
              <a:spcAft>
                <a:spcPts val="0"/>
              </a:spcAft>
              <a:defRPr/>
            </a:pPr>
            <a:r>
              <a:rPr lang="en-US" altLang="zh-TW" sz="16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UML</a:t>
            </a:r>
          </a:p>
        </p:txBody>
      </p:sp>
      <p:sp>
        <p:nvSpPr>
          <p:cNvPr id="37" name="矩形 36"/>
          <p:cNvSpPr/>
          <p:nvPr/>
        </p:nvSpPr>
        <p:spPr>
          <a:xfrm>
            <a:off x="7157889" y="3781471"/>
            <a:ext cx="1235210" cy="1341521"/>
          </a:xfrm>
          <a:prstGeom prst="rect">
            <a:avLst/>
          </a:prstGeom>
        </p:spPr>
        <p:txBody>
          <a:bodyPr wrap="none">
            <a:spAutoFit/>
          </a:bodyPr>
          <a:lstStyle/>
          <a:p>
            <a:pPr algn="ctr">
              <a:lnSpc>
                <a:spcPct val="130000"/>
              </a:lnSpc>
              <a:spcAft>
                <a:spcPts val="0"/>
              </a:spcAft>
              <a:defRPr/>
            </a:pPr>
            <a:r>
              <a:rPr lang="en-US" altLang="zh-CN"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PART 0</a:t>
            </a:r>
            <a:r>
              <a:rPr lang="en-US" altLang="zh-TW"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endParaRPr lang="en-US" altLang="zh-CN"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spcAft>
                <a:spcPts val="0"/>
              </a:spcAft>
              <a:defRPr/>
            </a:pPr>
            <a:r>
              <a:rPr lang="zh-TW" altLang="en-US"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技術</a:t>
            </a:r>
            <a:endParaRPr lang="en-US" altLang="zh-TW"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spcAft>
                <a:spcPts val="0"/>
              </a:spcAft>
              <a:defRPr/>
            </a:pPr>
            <a:r>
              <a:rPr lang="en-US" altLang="zh-TW" sz="16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Technique</a:t>
            </a:r>
          </a:p>
          <a:p>
            <a:pPr algn="ctr">
              <a:lnSpc>
                <a:spcPct val="130000"/>
              </a:lnSpc>
              <a:spcAft>
                <a:spcPts val="0"/>
              </a:spcAft>
              <a:defRPr/>
            </a:pPr>
            <a:endParaRPr lang="en-US" altLang="zh-CN"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矩形 38"/>
          <p:cNvSpPr/>
          <p:nvPr/>
        </p:nvSpPr>
        <p:spPr>
          <a:xfrm>
            <a:off x="9897374" y="5695166"/>
            <a:ext cx="1300357" cy="978729"/>
          </a:xfrm>
          <a:prstGeom prst="rect">
            <a:avLst/>
          </a:prstGeom>
        </p:spPr>
        <p:txBody>
          <a:bodyPr wrap="none">
            <a:spAutoFit/>
          </a:bodyPr>
          <a:lstStyle/>
          <a:p>
            <a:pPr algn="ctr">
              <a:lnSpc>
                <a:spcPct val="130000"/>
              </a:lnSpc>
              <a:spcAft>
                <a:spcPts val="0"/>
              </a:spcAft>
              <a:defRPr/>
            </a:pPr>
            <a:r>
              <a:rPr lang="en-US" altLang="zh-CN"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PART 04</a:t>
            </a:r>
          </a:p>
          <a:p>
            <a:pPr algn="ctr">
              <a:lnSpc>
                <a:spcPct val="130000"/>
              </a:lnSpc>
              <a:spcAft>
                <a:spcPts val="0"/>
              </a:spcAft>
              <a:defRPr/>
            </a:pPr>
            <a:r>
              <a:rPr lang="zh-TW" altLang="en-US"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結語</a:t>
            </a:r>
            <a:endParaRPr lang="en-US" altLang="zh-TW" sz="1600" kern="100" dirty="0">
              <a:solidFill>
                <a:schemeClr val="tx1">
                  <a:lumMod val="50000"/>
                  <a:lumOff val="50000"/>
                </a:schemeClr>
              </a:solidFill>
              <a:latin typeface="微軟正黑體" panose="020B0604030504040204" pitchFamily="34" charset="-120"/>
              <a:ea typeface="微軟正黑體" panose="020B0604030504040204" pitchFamily="34" charset="-120"/>
              <a:cs typeface="Arial" panose="020B0604020202020204" pitchFamily="34" charset="0"/>
            </a:endParaRPr>
          </a:p>
          <a:p>
            <a:pPr algn="ctr">
              <a:spcAft>
                <a:spcPts val="0"/>
              </a:spcAft>
              <a:defRPr/>
            </a:pPr>
            <a:r>
              <a:rPr lang="en-US" altLang="zh-CN" sz="1600" b="1" kern="1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Conclusion</a:t>
            </a:r>
            <a:endParaRPr lang="zh-CN" altLang="zh-CN" sz="1600" b="1" kern="1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椭圆 40"/>
          <p:cNvSpPr/>
          <p:nvPr/>
        </p:nvSpPr>
        <p:spPr>
          <a:xfrm>
            <a:off x="4748460" y="4108739"/>
            <a:ext cx="663125" cy="6631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10215992" y="4992766"/>
            <a:ext cx="663125" cy="6631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7462019" y="4915015"/>
            <a:ext cx="663125" cy="663125"/>
            <a:chOff x="8121234" y="1430939"/>
            <a:chExt cx="2036802" cy="2036802"/>
          </a:xfrm>
          <a:solidFill>
            <a:schemeClr val="tx1"/>
          </a:solidFill>
        </p:grpSpPr>
        <p:sp>
          <p:nvSpPr>
            <p:cNvPr id="47" name="椭圆 46"/>
            <p:cNvSpPr/>
            <p:nvPr/>
          </p:nvSpPr>
          <p:spPr>
            <a:xfrm>
              <a:off x="8121234" y="1430939"/>
              <a:ext cx="2036802" cy="20368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8" name="组合 47"/>
            <p:cNvGrpSpPr>
              <a:grpSpLocks noChangeAspect="1"/>
            </p:cNvGrpSpPr>
            <p:nvPr/>
          </p:nvGrpSpPr>
          <p:grpSpPr>
            <a:xfrm>
              <a:off x="8518659" y="1890295"/>
              <a:ext cx="1310642" cy="1124283"/>
              <a:chOff x="5084763" y="971548"/>
              <a:chExt cx="323865" cy="277813"/>
            </a:xfrm>
            <a:grpFill/>
          </p:grpSpPr>
          <p:sp>
            <p:nvSpPr>
              <p:cNvPr id="49"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0"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1"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sp>
        <p:nvSpPr>
          <p:cNvPr id="23" name="椭圆 40">
            <a:extLst>
              <a:ext uri="{FF2B5EF4-FFF2-40B4-BE49-F238E27FC236}">
                <a16:creationId xmlns:a16="http://schemas.microsoft.com/office/drawing/2014/main" id="{E1EA6804-D0D0-4A85-A6B4-519434433C45}"/>
              </a:ext>
            </a:extLst>
          </p:cNvPr>
          <p:cNvSpPr/>
          <p:nvPr/>
        </p:nvSpPr>
        <p:spPr>
          <a:xfrm>
            <a:off x="1695063" y="3827878"/>
            <a:ext cx="663125" cy="6631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圖形 9" descr="燈泡">
            <a:extLst>
              <a:ext uri="{FF2B5EF4-FFF2-40B4-BE49-F238E27FC236}">
                <a16:creationId xmlns:a16="http://schemas.microsoft.com/office/drawing/2014/main" id="{E7D9AC0B-07E3-495A-8F91-AD22E14FBC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43448" y="3874533"/>
            <a:ext cx="560163" cy="560163"/>
          </a:xfrm>
          <a:prstGeom prst="rect">
            <a:avLst/>
          </a:prstGeom>
        </p:spPr>
      </p:pic>
      <p:sp>
        <p:nvSpPr>
          <p:cNvPr id="28" name="矩形 27">
            <a:extLst>
              <a:ext uri="{FF2B5EF4-FFF2-40B4-BE49-F238E27FC236}">
                <a16:creationId xmlns:a16="http://schemas.microsoft.com/office/drawing/2014/main" id="{2EFC8809-8357-4858-A64B-1AA4CFBEC6D6}"/>
              </a:ext>
            </a:extLst>
          </p:cNvPr>
          <p:cNvSpPr/>
          <p:nvPr/>
        </p:nvSpPr>
        <p:spPr>
          <a:xfrm>
            <a:off x="1136907" y="4592569"/>
            <a:ext cx="1773242" cy="1021433"/>
          </a:xfrm>
          <a:prstGeom prst="rect">
            <a:avLst/>
          </a:prstGeom>
        </p:spPr>
        <p:txBody>
          <a:bodyPr wrap="none">
            <a:spAutoFit/>
          </a:bodyPr>
          <a:lstStyle/>
          <a:p>
            <a:pPr algn="ctr">
              <a:lnSpc>
                <a:spcPct val="130000"/>
              </a:lnSpc>
              <a:spcAft>
                <a:spcPts val="0"/>
              </a:spcAft>
              <a:defRPr/>
            </a:pPr>
            <a:r>
              <a:rPr lang="en-US" altLang="zh-CN"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PART 01</a:t>
            </a:r>
          </a:p>
          <a:p>
            <a:pPr algn="ctr">
              <a:lnSpc>
                <a:spcPct val="130000"/>
              </a:lnSpc>
              <a:spcAft>
                <a:spcPts val="0"/>
              </a:spcAft>
              <a:defRPr/>
            </a:pPr>
            <a:r>
              <a:rPr lang="zh-TW" altLang="en-US" sz="1600" kern="100" dirty="0">
                <a:latin typeface="Microsoft YaHei" panose="020B0503020204020204" pitchFamily="34" charset="-122"/>
                <a:ea typeface="Microsoft YaHei" panose="020B0503020204020204" pitchFamily="34" charset="-122"/>
                <a:cs typeface="Times New Roman" panose="02020603050405020304" pitchFamily="18" charset="0"/>
              </a:rPr>
              <a:t>動機</a:t>
            </a:r>
            <a:endParaRPr lang="en-US" altLang="zh-TW" sz="16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gn="ctr">
              <a:lnSpc>
                <a:spcPct val="130000"/>
              </a:lnSpc>
              <a:spcAft>
                <a:spcPts val="0"/>
              </a:spcAft>
              <a:defRPr/>
            </a:pPr>
            <a:r>
              <a:rPr lang="en-US" altLang="zh-TW" sz="16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Indoor location</a:t>
            </a:r>
          </a:p>
        </p:txBody>
      </p:sp>
      <p:pic>
        <p:nvPicPr>
          <p:cNvPr id="13" name="圖形 12" descr="決策圖">
            <a:extLst>
              <a:ext uri="{FF2B5EF4-FFF2-40B4-BE49-F238E27FC236}">
                <a16:creationId xmlns:a16="http://schemas.microsoft.com/office/drawing/2014/main" id="{16B0C7B2-C8CD-460B-9CDC-94CCF3738B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15416" y="4159573"/>
            <a:ext cx="529208" cy="529208"/>
          </a:xfrm>
          <a:prstGeom prst="rect">
            <a:avLst/>
          </a:prstGeom>
        </p:spPr>
      </p:pic>
      <p:sp>
        <p:nvSpPr>
          <p:cNvPr id="36" name="Freeform 126">
            <a:extLst>
              <a:ext uri="{FF2B5EF4-FFF2-40B4-BE49-F238E27FC236}">
                <a16:creationId xmlns:a16="http://schemas.microsoft.com/office/drawing/2014/main" id="{F1F8FDBB-521F-41F0-AEA4-7CA6182F5515}"/>
              </a:ext>
            </a:extLst>
          </p:cNvPr>
          <p:cNvSpPr>
            <a:spLocks noChangeAspect="1" noEditPoints="1"/>
          </p:cNvSpPr>
          <p:nvPr/>
        </p:nvSpPr>
        <p:spPr bwMode="auto">
          <a:xfrm>
            <a:off x="7595671" y="5002638"/>
            <a:ext cx="386521" cy="483657"/>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pic>
        <p:nvPicPr>
          <p:cNvPr id="38" name="圖形 37" descr="客戶評論 (從右至左)">
            <a:extLst>
              <a:ext uri="{FF2B5EF4-FFF2-40B4-BE49-F238E27FC236}">
                <a16:creationId xmlns:a16="http://schemas.microsoft.com/office/drawing/2014/main" id="{F4658A6C-F4D4-4268-91D0-B9110C1FD7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74684" y="5058998"/>
            <a:ext cx="545736" cy="545736"/>
          </a:xfrm>
          <a:prstGeom prst="rect">
            <a:avLst/>
          </a:prstGeom>
        </p:spPr>
      </p:pic>
    </p:spTree>
    <p:extLst>
      <p:ext uri="{BB962C8B-B14F-4D97-AF65-F5344CB8AC3E}">
        <p14:creationId xmlns:p14="http://schemas.microsoft.com/office/powerpoint/2010/main" val="3146806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23224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iBeacon</a:t>
            </a:r>
            <a:r>
              <a:rPr lang="zh-TW" altLang="en-US" dirty="0">
                <a:solidFill>
                  <a:schemeClr val="tx1">
                    <a:lumMod val="65000"/>
                    <a:lumOff val="35000"/>
                  </a:schemeClr>
                </a:solidFill>
                <a:latin typeface="微软雅黑" pitchFamily="34" charset="-122"/>
                <a:ea typeface="微软雅黑" pitchFamily="34" charset="-122"/>
              </a:rPr>
              <a:t>程式說明</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64" name="文本框 12">
            <a:extLst>
              <a:ext uri="{FF2B5EF4-FFF2-40B4-BE49-F238E27FC236}">
                <a16:creationId xmlns:a16="http://schemas.microsoft.com/office/drawing/2014/main" id="{49516FDC-BB35-4FFF-A12F-D05F864AF9FC}"/>
              </a:ext>
            </a:extLst>
          </p:cNvPr>
          <p:cNvSpPr txBox="1"/>
          <p:nvPr/>
        </p:nvSpPr>
        <p:spPr>
          <a:xfrm>
            <a:off x="645092" y="648181"/>
            <a:ext cx="8175058" cy="1067343"/>
          </a:xfrm>
          <a:prstGeom prst="rect">
            <a:avLst/>
          </a:prstGeom>
          <a:noFill/>
        </p:spPr>
        <p:txBody>
          <a:bodyPr wrap="none" rtlCol="0">
            <a:spAutoFit/>
          </a:bodyPr>
          <a:lstStyle/>
          <a:p>
            <a:pPr algn="ctr">
              <a:lnSpc>
                <a:spcPct val="130000"/>
              </a:lnSpc>
              <a:spcAft>
                <a:spcPts val="0"/>
              </a:spcAft>
              <a:defRPr/>
            </a:pPr>
            <a:r>
              <a:rPr lang="en-US" altLang="zh-TW"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Android iBeacon Library</a:t>
            </a:r>
          </a:p>
        </p:txBody>
      </p:sp>
      <p:sp>
        <p:nvSpPr>
          <p:cNvPr id="17" name="矩形 16">
            <a:extLst>
              <a:ext uri="{FF2B5EF4-FFF2-40B4-BE49-F238E27FC236}">
                <a16:creationId xmlns:a16="http://schemas.microsoft.com/office/drawing/2014/main" id="{96C51491-82C7-45A9-A0DD-EFC194E8D057}"/>
              </a:ext>
            </a:extLst>
          </p:cNvPr>
          <p:cNvSpPr/>
          <p:nvPr/>
        </p:nvSpPr>
        <p:spPr>
          <a:xfrm>
            <a:off x="888829" y="2890391"/>
            <a:ext cx="3194594" cy="1077218"/>
          </a:xfrm>
          <a:prstGeom prst="rect">
            <a:avLst/>
          </a:prstGeom>
          <a:noFill/>
        </p:spPr>
        <p:txBody>
          <a:bodyPr wrap="square" lIns="91440" tIns="45720" rIns="91440" bIns="45720">
            <a:spAutoFit/>
          </a:bodyPr>
          <a:lstStyle/>
          <a:p>
            <a:r>
              <a:rPr lang="zh-TW" altLang="en-US" sz="1600" dirty="0">
                <a:ln w="0"/>
                <a:latin typeface="微軟正黑體" panose="020B0604030504040204" pitchFamily="34" charset="-120"/>
                <a:ea typeface="微軟正黑體" panose="020B0604030504040204" pitchFamily="34" charset="-120"/>
              </a:rPr>
              <a:t>找到此函式庫後，便能將</a:t>
            </a:r>
            <a:r>
              <a:rPr lang="en-US" altLang="zh-TW" sz="1600" dirty="0">
                <a:ln w="0"/>
                <a:latin typeface="微軟正黑體" panose="020B0604030504040204" pitchFamily="34" charset="-120"/>
                <a:ea typeface="微軟正黑體" panose="020B0604030504040204" pitchFamily="34" charset="-120"/>
              </a:rPr>
              <a:t>iBeacon</a:t>
            </a:r>
            <a:r>
              <a:rPr lang="zh-TW" altLang="en-US" sz="1600" dirty="0">
                <a:ln w="0"/>
                <a:latin typeface="微軟正黑體" panose="020B0604030504040204" pitchFamily="34" charset="-120"/>
                <a:ea typeface="微軟正黑體" panose="020B0604030504040204" pitchFamily="34" charset="-120"/>
              </a:rPr>
              <a:t>的相關參數</a:t>
            </a:r>
            <a:r>
              <a:rPr lang="en-US" altLang="zh-TW" sz="1600" dirty="0">
                <a:ln w="0"/>
                <a:latin typeface="微軟正黑體" panose="020B0604030504040204" pitchFamily="34" charset="-120"/>
                <a:ea typeface="微軟正黑體" panose="020B0604030504040204" pitchFamily="34" charset="-120"/>
              </a:rPr>
              <a:t>:</a:t>
            </a:r>
            <a:r>
              <a:rPr lang="zh-TW" altLang="en-US" sz="1600" dirty="0">
                <a:ln w="0"/>
                <a:latin typeface="微軟正黑體" panose="020B0604030504040204" pitchFamily="34" charset="-120"/>
                <a:ea typeface="微軟正黑體" panose="020B0604030504040204" pitchFamily="34" charset="-120"/>
              </a:rPr>
              <a:t>例如</a:t>
            </a:r>
            <a:r>
              <a:rPr lang="en-US" altLang="zh-TW" sz="1600" dirty="0">
                <a:ln w="0"/>
                <a:latin typeface="微軟正黑體" panose="020B0604030504040204" pitchFamily="34" charset="-120"/>
                <a:ea typeface="微軟正黑體" panose="020B0604030504040204" pitchFamily="34" charset="-120"/>
              </a:rPr>
              <a:t>RSSI</a:t>
            </a:r>
            <a:r>
              <a:rPr lang="zh-TW" altLang="en-US" sz="1600" dirty="0">
                <a:ln w="0"/>
                <a:latin typeface="微軟正黑體" panose="020B0604030504040204" pitchFamily="34" charset="-120"/>
                <a:ea typeface="微軟正黑體" panose="020B0604030504040204" pitchFamily="34" charset="-120"/>
              </a:rPr>
              <a:t>、</a:t>
            </a:r>
            <a:r>
              <a:rPr lang="en-US" altLang="zh-TW" sz="1600" dirty="0">
                <a:ln w="0"/>
                <a:latin typeface="微軟正黑體" panose="020B0604030504040204" pitchFamily="34" charset="-120"/>
                <a:ea typeface="微軟正黑體" panose="020B0604030504040204" pitchFamily="34" charset="-120"/>
              </a:rPr>
              <a:t>UUID</a:t>
            </a:r>
            <a:r>
              <a:rPr lang="zh-TW" altLang="en-US" sz="1600" dirty="0">
                <a:ln w="0"/>
                <a:latin typeface="微軟正黑體" panose="020B0604030504040204" pitchFamily="34" charset="-120"/>
                <a:ea typeface="微軟正黑體" panose="020B0604030504040204" pitchFamily="34" charset="-120"/>
              </a:rPr>
              <a:t> 、</a:t>
            </a:r>
            <a:r>
              <a:rPr lang="en-US" altLang="zh-TW" sz="1600" dirty="0">
                <a:ln w="0"/>
                <a:latin typeface="微軟正黑體" panose="020B0604030504040204" pitchFamily="34" charset="-120"/>
                <a:ea typeface="微軟正黑體" panose="020B0604030504040204" pitchFamily="34" charset="-120"/>
              </a:rPr>
              <a:t>Major</a:t>
            </a:r>
            <a:r>
              <a:rPr lang="zh-TW" altLang="en-US" sz="1600" dirty="0">
                <a:ln w="0"/>
                <a:latin typeface="微軟正黑體" panose="020B0604030504040204" pitchFamily="34" charset="-120"/>
                <a:ea typeface="微軟正黑體" panose="020B0604030504040204" pitchFamily="34" charset="-120"/>
              </a:rPr>
              <a:t>、</a:t>
            </a:r>
            <a:r>
              <a:rPr lang="en-US" altLang="zh-TW" sz="1600" dirty="0">
                <a:ln w="0"/>
                <a:latin typeface="微軟正黑體" panose="020B0604030504040204" pitchFamily="34" charset="-120"/>
                <a:ea typeface="微軟正黑體" panose="020B0604030504040204" pitchFamily="34" charset="-120"/>
              </a:rPr>
              <a:t>Minor</a:t>
            </a:r>
            <a:r>
              <a:rPr lang="zh-TW" altLang="en-US" sz="1600" dirty="0">
                <a:ln w="0"/>
                <a:latin typeface="微軟正黑體" panose="020B0604030504040204" pitchFamily="34" charset="-120"/>
                <a:ea typeface="微軟正黑體" panose="020B0604030504040204" pitchFamily="34" charset="-120"/>
              </a:rPr>
              <a:t>、</a:t>
            </a:r>
            <a:r>
              <a:rPr lang="en-US" altLang="zh-TW" sz="1600" dirty="0" err="1">
                <a:ln w="0"/>
                <a:latin typeface="微軟正黑體" panose="020B0604030504040204" pitchFamily="34" charset="-120"/>
                <a:ea typeface="微軟正黑體" panose="020B0604030504040204" pitchFamily="34" charset="-120"/>
              </a:rPr>
              <a:t>TXPower</a:t>
            </a:r>
            <a:r>
              <a:rPr lang="zh-TW" altLang="en-US" sz="1600" dirty="0">
                <a:ln w="0"/>
                <a:latin typeface="微軟正黑體" panose="020B0604030504040204" pitchFamily="34" charset="-120"/>
                <a:ea typeface="微軟正黑體" panose="020B0604030504040204" pitchFamily="34" charset="-120"/>
              </a:rPr>
              <a:t>等等參數引入我們所要偵測的</a:t>
            </a:r>
            <a:r>
              <a:rPr lang="en-US" altLang="zh-TW" sz="1600" dirty="0">
                <a:ln w="0"/>
                <a:latin typeface="微軟正黑體" panose="020B0604030504040204" pitchFamily="34" charset="-120"/>
                <a:ea typeface="微軟正黑體" panose="020B0604030504040204" pitchFamily="34" charset="-120"/>
              </a:rPr>
              <a:t>iBeacon</a:t>
            </a:r>
            <a:r>
              <a:rPr lang="zh-TW" altLang="en-US" sz="1600" dirty="0">
                <a:ln w="0"/>
                <a:latin typeface="微軟正黑體" panose="020B0604030504040204" pitchFamily="34" charset="-120"/>
                <a:ea typeface="微軟正黑體" panose="020B0604030504040204" pitchFamily="34" charset="-120"/>
              </a:rPr>
              <a:t>內</a:t>
            </a:r>
            <a:endParaRPr lang="en-US" altLang="zh-TW" sz="1600" dirty="0">
              <a:ln w="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A2CF7615-EA96-4D3E-B220-59BEE6DC3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442" y="2348880"/>
            <a:ext cx="6058425" cy="2911092"/>
          </a:xfrm>
          <a:prstGeom prst="rect">
            <a:avLst/>
          </a:prstGeom>
        </p:spPr>
      </p:pic>
    </p:spTree>
    <p:extLst>
      <p:ext uri="{BB962C8B-B14F-4D97-AF65-F5344CB8AC3E}">
        <p14:creationId xmlns:p14="http://schemas.microsoft.com/office/powerpoint/2010/main" val="37227376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7549"/>
            <a:ext cx="223224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iBeacon</a:t>
            </a:r>
            <a:r>
              <a:rPr lang="zh-TW" altLang="en-US" dirty="0">
                <a:solidFill>
                  <a:schemeClr val="tx1">
                    <a:lumMod val="65000"/>
                    <a:lumOff val="35000"/>
                  </a:schemeClr>
                </a:solidFill>
                <a:latin typeface="微软雅黑" pitchFamily="34" charset="-122"/>
                <a:ea typeface="微软雅黑" pitchFamily="34" charset="-122"/>
              </a:rPr>
              <a:t>程式說明</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64" name="文本框 12">
            <a:extLst>
              <a:ext uri="{FF2B5EF4-FFF2-40B4-BE49-F238E27FC236}">
                <a16:creationId xmlns:a16="http://schemas.microsoft.com/office/drawing/2014/main" id="{49516FDC-BB35-4FFF-A12F-D05F864AF9FC}"/>
              </a:ext>
            </a:extLst>
          </p:cNvPr>
          <p:cNvSpPr txBox="1"/>
          <p:nvPr/>
        </p:nvSpPr>
        <p:spPr>
          <a:xfrm>
            <a:off x="4584995" y="618154"/>
            <a:ext cx="3025187" cy="1067343"/>
          </a:xfrm>
          <a:prstGeom prst="rect">
            <a:avLst/>
          </a:prstGeom>
          <a:noFill/>
        </p:spPr>
        <p:txBody>
          <a:bodyPr wrap="none" rtlCol="0">
            <a:spAutoFit/>
          </a:bodyPr>
          <a:lstStyle/>
          <a:p>
            <a:pPr algn="ctr">
              <a:lnSpc>
                <a:spcPct val="130000"/>
              </a:lnSpc>
              <a:spcAft>
                <a:spcPts val="0"/>
              </a:spcAft>
              <a:defRPr/>
            </a:pPr>
            <a:r>
              <a:rPr lang="en-US" altLang="zh-TW"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Distance</a:t>
            </a:r>
          </a:p>
        </p:txBody>
      </p:sp>
      <p:sp>
        <p:nvSpPr>
          <p:cNvPr id="17" name="矩形 16">
            <a:extLst>
              <a:ext uri="{FF2B5EF4-FFF2-40B4-BE49-F238E27FC236}">
                <a16:creationId xmlns:a16="http://schemas.microsoft.com/office/drawing/2014/main" id="{96C51491-82C7-45A9-A0DD-EFC194E8D057}"/>
              </a:ext>
            </a:extLst>
          </p:cNvPr>
          <p:cNvSpPr/>
          <p:nvPr/>
        </p:nvSpPr>
        <p:spPr>
          <a:xfrm>
            <a:off x="886769" y="2447035"/>
            <a:ext cx="3194594" cy="1077218"/>
          </a:xfrm>
          <a:prstGeom prst="rect">
            <a:avLst/>
          </a:prstGeom>
          <a:noFill/>
        </p:spPr>
        <p:txBody>
          <a:bodyPr wrap="square" lIns="91440" tIns="45720" rIns="91440" bIns="45720">
            <a:spAutoFit/>
          </a:bodyPr>
          <a:lstStyle/>
          <a:p>
            <a:endParaRPr lang="en-US" altLang="zh-TW" sz="1600" dirty="0">
              <a:ln w="0"/>
              <a:latin typeface="微軟正黑體" panose="020B0604030504040204" pitchFamily="34" charset="-120"/>
              <a:ea typeface="微軟正黑體" panose="020B0604030504040204" pitchFamily="34" charset="-120"/>
            </a:endParaRPr>
          </a:p>
          <a:p>
            <a:r>
              <a:rPr lang="zh-TW" altLang="en-US" sz="1600" dirty="0">
                <a:ln w="0"/>
                <a:latin typeface="微軟正黑體" panose="020B0604030504040204" pitchFamily="34" charset="-120"/>
                <a:ea typeface="微軟正黑體" panose="020B0604030504040204" pitchFamily="34" charset="-120"/>
              </a:rPr>
              <a:t>透過</a:t>
            </a:r>
            <a:r>
              <a:rPr lang="en-US" altLang="zh-TW" sz="1600" dirty="0">
                <a:ln w="0"/>
                <a:latin typeface="微軟正黑體" panose="020B0604030504040204" pitchFamily="34" charset="-120"/>
                <a:ea typeface="微軟正黑體" panose="020B0604030504040204" pitchFamily="34" charset="-120"/>
              </a:rPr>
              <a:t>lib</a:t>
            </a:r>
            <a:r>
              <a:rPr lang="zh-TW" altLang="en-US" sz="1600" dirty="0">
                <a:ln w="0"/>
                <a:latin typeface="微軟正黑體" panose="020B0604030504040204" pitchFamily="34" charset="-120"/>
                <a:ea typeface="微軟正黑體" panose="020B0604030504040204" pitchFamily="34" charset="-120"/>
              </a:rPr>
              <a:t>內的</a:t>
            </a:r>
            <a:r>
              <a:rPr lang="en-US" altLang="zh-TW" sz="1600" dirty="0">
                <a:ln w="0"/>
                <a:latin typeface="微軟正黑體" panose="020B0604030504040204" pitchFamily="34" charset="-120"/>
                <a:ea typeface="微軟正黑體" panose="020B0604030504040204" pitchFamily="34" charset="-120"/>
              </a:rPr>
              <a:t>TX power</a:t>
            </a:r>
            <a:r>
              <a:rPr lang="zh-TW" altLang="en-US" sz="1600" dirty="0">
                <a:ln w="0"/>
                <a:latin typeface="微軟正黑體" panose="020B0604030504040204" pitchFamily="34" charset="-120"/>
                <a:ea typeface="微軟正黑體" panose="020B0604030504040204" pitchFamily="34" charset="-120"/>
              </a:rPr>
              <a:t>與</a:t>
            </a:r>
            <a:r>
              <a:rPr lang="en-US" altLang="zh-TW" sz="1600" dirty="0">
                <a:ln w="0"/>
                <a:latin typeface="微軟正黑體" panose="020B0604030504040204" pitchFamily="34" charset="-120"/>
                <a:ea typeface="微軟正黑體" panose="020B0604030504040204" pitchFamily="34" charset="-120"/>
              </a:rPr>
              <a:t>RSSI</a:t>
            </a:r>
            <a:r>
              <a:rPr lang="zh-TW" altLang="en-US" sz="1600" dirty="0">
                <a:ln w="0"/>
                <a:latin typeface="微軟正黑體" panose="020B0604030504040204" pitchFamily="34" charset="-120"/>
                <a:ea typeface="微軟正黑體" panose="020B0604030504040204" pitchFamily="34" charset="-120"/>
              </a:rPr>
              <a:t>就能利用此兩個參數，以另一種公式進行距離的計算。</a:t>
            </a:r>
            <a:endParaRPr lang="en-US" altLang="zh-TW" sz="1600" dirty="0">
              <a:ln w="0"/>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5F5D7804-F53C-4C39-99B9-5E3140F37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5549" y="2425534"/>
            <a:ext cx="6096528" cy="3535986"/>
          </a:xfrm>
          <a:prstGeom prst="rect">
            <a:avLst/>
          </a:prstGeom>
        </p:spPr>
      </p:pic>
    </p:spTree>
    <p:extLst>
      <p:ext uri="{BB962C8B-B14F-4D97-AF65-F5344CB8AC3E}">
        <p14:creationId xmlns:p14="http://schemas.microsoft.com/office/powerpoint/2010/main" val="18434660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23224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iBeacon</a:t>
            </a:r>
            <a:r>
              <a:rPr lang="zh-TW" altLang="en-US" dirty="0">
                <a:solidFill>
                  <a:schemeClr val="tx1">
                    <a:lumMod val="65000"/>
                    <a:lumOff val="35000"/>
                  </a:schemeClr>
                </a:solidFill>
                <a:latin typeface="微软雅黑" pitchFamily="34" charset="-122"/>
                <a:ea typeface="微软雅黑" pitchFamily="34" charset="-122"/>
              </a:rPr>
              <a:t>程式說明</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64" name="文本框 12">
            <a:extLst>
              <a:ext uri="{FF2B5EF4-FFF2-40B4-BE49-F238E27FC236}">
                <a16:creationId xmlns:a16="http://schemas.microsoft.com/office/drawing/2014/main" id="{49516FDC-BB35-4FFF-A12F-D05F864AF9FC}"/>
              </a:ext>
            </a:extLst>
          </p:cNvPr>
          <p:cNvSpPr txBox="1"/>
          <p:nvPr/>
        </p:nvSpPr>
        <p:spPr>
          <a:xfrm>
            <a:off x="3055804" y="618154"/>
            <a:ext cx="5227200" cy="1067343"/>
          </a:xfrm>
          <a:prstGeom prst="rect">
            <a:avLst/>
          </a:prstGeom>
          <a:noFill/>
        </p:spPr>
        <p:txBody>
          <a:bodyPr wrap="none" rtlCol="0">
            <a:spAutoFit/>
          </a:bodyPr>
          <a:lstStyle/>
          <a:p>
            <a:pPr algn="ctr">
              <a:lnSpc>
                <a:spcPct val="130000"/>
              </a:lnSpc>
              <a:spcAft>
                <a:spcPts val="0"/>
              </a:spcAft>
              <a:defRPr/>
            </a:pPr>
            <a:r>
              <a:rPr lang="en-US" altLang="zh-TW"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iBeacon Layout</a:t>
            </a:r>
          </a:p>
        </p:txBody>
      </p:sp>
      <p:sp>
        <p:nvSpPr>
          <p:cNvPr id="17" name="矩形 16">
            <a:extLst>
              <a:ext uri="{FF2B5EF4-FFF2-40B4-BE49-F238E27FC236}">
                <a16:creationId xmlns:a16="http://schemas.microsoft.com/office/drawing/2014/main" id="{96C51491-82C7-45A9-A0DD-EFC194E8D057}"/>
              </a:ext>
            </a:extLst>
          </p:cNvPr>
          <p:cNvSpPr/>
          <p:nvPr/>
        </p:nvSpPr>
        <p:spPr>
          <a:xfrm>
            <a:off x="886769" y="2184384"/>
            <a:ext cx="3194594" cy="2800767"/>
          </a:xfrm>
          <a:prstGeom prst="rect">
            <a:avLst/>
          </a:prstGeom>
          <a:noFill/>
        </p:spPr>
        <p:txBody>
          <a:bodyPr wrap="square" lIns="91440" tIns="45720" rIns="91440" bIns="45720">
            <a:spAutoFit/>
          </a:bodyPr>
          <a:lstStyle/>
          <a:p>
            <a:r>
              <a:rPr lang="zh-TW" altLang="en-US" sz="1600" dirty="0">
                <a:ln w="0"/>
                <a:latin typeface="微軟正黑體" panose="020B0604030504040204" pitchFamily="34" charset="-120"/>
                <a:ea typeface="微軟正黑體" panose="020B0604030504040204" pitchFamily="34" charset="-120"/>
              </a:rPr>
              <a:t>而在此處，由於已經有了從</a:t>
            </a:r>
            <a:r>
              <a:rPr lang="en-US" altLang="zh-TW" sz="1600" dirty="0">
                <a:ln w="0"/>
                <a:latin typeface="微軟正黑體" panose="020B0604030504040204" pitchFamily="34" charset="-120"/>
                <a:ea typeface="微軟正黑體" panose="020B0604030504040204" pitchFamily="34" charset="-120"/>
              </a:rPr>
              <a:t>Library</a:t>
            </a:r>
            <a:r>
              <a:rPr lang="zh-TW" altLang="en-US" sz="1600" dirty="0">
                <a:ln w="0"/>
                <a:latin typeface="微軟正黑體" panose="020B0604030504040204" pitchFamily="34" charset="-120"/>
                <a:ea typeface="微軟正黑體" panose="020B0604030504040204" pitchFamily="34" charset="-120"/>
              </a:rPr>
              <a:t>中獲得的各項參數，因此我在</a:t>
            </a:r>
            <a:r>
              <a:rPr lang="en-US" altLang="zh-TW" sz="1600" dirty="0">
                <a:ln w="0"/>
                <a:latin typeface="微軟正黑體" panose="020B0604030504040204" pitchFamily="34" charset="-120"/>
                <a:ea typeface="微軟正黑體" panose="020B0604030504040204" pitchFamily="34" charset="-120"/>
              </a:rPr>
              <a:t>Layout</a:t>
            </a:r>
            <a:r>
              <a:rPr lang="zh-TW" altLang="en-US" sz="1600" dirty="0">
                <a:ln w="0"/>
                <a:latin typeface="微軟正黑體" panose="020B0604030504040204" pitchFamily="34" charset="-120"/>
                <a:ea typeface="微軟正黑體" panose="020B0604030504040204" pitchFamily="34" charset="-120"/>
              </a:rPr>
              <a:t>中，利用</a:t>
            </a:r>
            <a:r>
              <a:rPr lang="en-US" altLang="zh-TW" sz="1600" dirty="0" err="1">
                <a:ln w="0"/>
                <a:latin typeface="微軟正黑體" panose="020B0604030504040204" pitchFamily="34" charset="-120"/>
                <a:ea typeface="微軟正黑體" panose="020B0604030504040204" pitchFamily="34" charset="-120"/>
              </a:rPr>
              <a:t>Viewholder</a:t>
            </a:r>
            <a:r>
              <a:rPr lang="zh-TW" altLang="en-US" sz="1600" dirty="0">
                <a:ln w="0"/>
                <a:latin typeface="微軟正黑體" panose="020B0604030504040204" pitchFamily="34" charset="-120"/>
                <a:ea typeface="微軟正黑體" panose="020B0604030504040204" pitchFamily="34" charset="-120"/>
              </a:rPr>
              <a:t>與前端連結，具有以下參數</a:t>
            </a:r>
            <a:r>
              <a:rPr lang="en-US" altLang="zh-TW" sz="1600" dirty="0">
                <a:ln w="0"/>
                <a:latin typeface="微軟正黑體" panose="020B0604030504040204" pitchFamily="34" charset="-120"/>
                <a:ea typeface="微軟正黑體" panose="020B0604030504040204" pitchFamily="34" charset="-120"/>
              </a:rPr>
              <a:t>:</a:t>
            </a:r>
          </a:p>
          <a:p>
            <a:endParaRPr lang="en-US" altLang="zh-TW" sz="1600" dirty="0">
              <a:ln w="0"/>
              <a:latin typeface="微軟正黑體" panose="020B0604030504040204" pitchFamily="34" charset="-120"/>
              <a:ea typeface="微軟正黑體" panose="020B0604030504040204" pitchFamily="34" charset="-120"/>
            </a:endParaRPr>
          </a:p>
          <a:p>
            <a:r>
              <a:rPr lang="en-US" altLang="zh-TW" sz="1600" dirty="0">
                <a:ln w="0"/>
                <a:latin typeface="微軟正黑體" panose="020B0604030504040204" pitchFamily="34" charset="-120"/>
                <a:ea typeface="微軟正黑體" panose="020B0604030504040204" pitchFamily="34" charset="-120"/>
              </a:rPr>
              <a:t>-UUID</a:t>
            </a:r>
            <a:r>
              <a:rPr lang="zh-TW" altLang="en-US" sz="1600" dirty="0">
                <a:ln w="0"/>
                <a:latin typeface="微軟正黑體" panose="020B0604030504040204" pitchFamily="34" charset="-120"/>
                <a:ea typeface="微軟正黑體" panose="020B0604030504040204" pitchFamily="34" charset="-120"/>
              </a:rPr>
              <a:t>、</a:t>
            </a:r>
            <a:r>
              <a:rPr lang="en-US" altLang="zh-TW" sz="1600" dirty="0">
                <a:ln w="0"/>
                <a:latin typeface="微軟正黑體" panose="020B0604030504040204" pitchFamily="34" charset="-120"/>
                <a:ea typeface="微軟正黑體" panose="020B0604030504040204" pitchFamily="34" charset="-120"/>
              </a:rPr>
              <a:t>Major</a:t>
            </a:r>
            <a:r>
              <a:rPr lang="zh-TW" altLang="en-US" sz="1600" dirty="0">
                <a:ln w="0"/>
                <a:latin typeface="微軟正黑體" panose="020B0604030504040204" pitchFamily="34" charset="-120"/>
                <a:ea typeface="微軟正黑體" panose="020B0604030504040204" pitchFamily="34" charset="-120"/>
              </a:rPr>
              <a:t>、</a:t>
            </a:r>
            <a:r>
              <a:rPr lang="en-US" altLang="zh-TW" sz="1600" dirty="0">
                <a:ln w="0"/>
                <a:latin typeface="微軟正黑體" panose="020B0604030504040204" pitchFamily="34" charset="-120"/>
                <a:ea typeface="微軟正黑體" panose="020B0604030504040204" pitchFamily="34" charset="-120"/>
              </a:rPr>
              <a:t>Minor</a:t>
            </a:r>
          </a:p>
          <a:p>
            <a:r>
              <a:rPr lang="en-US" altLang="zh-TW" sz="1600" dirty="0">
                <a:ln w="0"/>
                <a:latin typeface="微軟正黑體" panose="020B0604030504040204" pitchFamily="34" charset="-120"/>
                <a:ea typeface="微軟正黑體" panose="020B0604030504040204" pitchFamily="34" charset="-120"/>
              </a:rPr>
              <a:t>-</a:t>
            </a:r>
            <a:r>
              <a:rPr lang="zh-TW" altLang="en-US" sz="1600" dirty="0">
                <a:ln w="0"/>
                <a:latin typeface="微軟正黑體" panose="020B0604030504040204" pitchFamily="34" charset="-120"/>
                <a:ea typeface="微軟正黑體" panose="020B0604030504040204" pitchFamily="34" charset="-120"/>
              </a:rPr>
              <a:t>訊號強度</a:t>
            </a:r>
            <a:endParaRPr lang="en-US" altLang="zh-TW" sz="1600" dirty="0">
              <a:ln w="0"/>
              <a:latin typeface="微軟正黑體" panose="020B0604030504040204" pitchFamily="34" charset="-120"/>
              <a:ea typeface="微軟正黑體" panose="020B0604030504040204" pitchFamily="34" charset="-120"/>
            </a:endParaRPr>
          </a:p>
          <a:p>
            <a:r>
              <a:rPr lang="en-US" altLang="zh-TW" sz="1600" dirty="0">
                <a:ln w="0"/>
                <a:latin typeface="微軟正黑體" panose="020B0604030504040204" pitchFamily="34" charset="-120"/>
                <a:ea typeface="微軟正黑體" panose="020B0604030504040204" pitchFamily="34" charset="-120"/>
              </a:rPr>
              <a:t>-TX Power</a:t>
            </a:r>
          </a:p>
          <a:p>
            <a:r>
              <a:rPr lang="en-US" altLang="zh-TW" sz="1600" dirty="0">
                <a:ln w="0"/>
                <a:latin typeface="微軟正黑體" panose="020B0604030504040204" pitchFamily="34" charset="-120"/>
                <a:ea typeface="微軟正黑體" panose="020B0604030504040204" pitchFamily="34" charset="-120"/>
              </a:rPr>
              <a:t>-</a:t>
            </a:r>
            <a:r>
              <a:rPr lang="zh-TW" altLang="en-US" sz="1600" dirty="0">
                <a:ln w="0"/>
                <a:latin typeface="微軟正黑體" panose="020B0604030504040204" pitchFamily="34" charset="-120"/>
                <a:ea typeface="微軟正黑體" panose="020B0604030504040204" pitchFamily="34" charset="-120"/>
              </a:rPr>
              <a:t>距離</a:t>
            </a:r>
            <a:endParaRPr lang="en-US" altLang="zh-TW" sz="1600" dirty="0">
              <a:ln w="0"/>
              <a:latin typeface="微軟正黑體" panose="020B0604030504040204" pitchFamily="34" charset="-120"/>
              <a:ea typeface="微軟正黑體" panose="020B0604030504040204" pitchFamily="34" charset="-120"/>
            </a:endParaRPr>
          </a:p>
          <a:p>
            <a:r>
              <a:rPr lang="en-US" altLang="zh-TW" sz="1600" dirty="0">
                <a:ln w="0"/>
                <a:latin typeface="微軟正黑體" panose="020B0604030504040204" pitchFamily="34" charset="-120"/>
                <a:ea typeface="微軟正黑體" panose="020B0604030504040204" pitchFamily="34" charset="-120"/>
              </a:rPr>
              <a:t>-</a:t>
            </a:r>
            <a:r>
              <a:rPr lang="zh-TW" altLang="en-US" sz="1600" dirty="0">
                <a:ln w="0"/>
                <a:latin typeface="微軟正黑體" panose="020B0604030504040204" pitchFamily="34" charset="-120"/>
                <a:ea typeface="微軟正黑體" panose="020B0604030504040204" pitchFamily="34" charset="-120"/>
              </a:rPr>
              <a:t>藍芽裝置名稱</a:t>
            </a:r>
            <a:endParaRPr lang="en-US" altLang="zh-TW" sz="1600" dirty="0">
              <a:ln w="0"/>
              <a:latin typeface="微軟正黑體" panose="020B0604030504040204" pitchFamily="34" charset="-120"/>
              <a:ea typeface="微軟正黑體" panose="020B0604030504040204" pitchFamily="34" charset="-120"/>
            </a:endParaRPr>
          </a:p>
          <a:p>
            <a:endParaRPr lang="en-US" altLang="zh-TW" sz="1600" dirty="0">
              <a:ln w="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F99A48C6-42CA-469F-961C-E8EEBD75A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602" y="2027990"/>
            <a:ext cx="6050804" cy="4282811"/>
          </a:xfrm>
          <a:prstGeom prst="rect">
            <a:avLst/>
          </a:prstGeom>
        </p:spPr>
      </p:pic>
    </p:spTree>
    <p:extLst>
      <p:ext uri="{BB962C8B-B14F-4D97-AF65-F5344CB8AC3E}">
        <p14:creationId xmlns:p14="http://schemas.microsoft.com/office/powerpoint/2010/main" val="439059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23224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iBeacon</a:t>
            </a:r>
            <a:r>
              <a:rPr lang="zh-TW" altLang="en-US" dirty="0">
                <a:solidFill>
                  <a:schemeClr val="tx1">
                    <a:lumMod val="65000"/>
                    <a:lumOff val="35000"/>
                  </a:schemeClr>
                </a:solidFill>
                <a:latin typeface="微软雅黑" pitchFamily="34" charset="-122"/>
                <a:ea typeface="微软雅黑" pitchFamily="34" charset="-122"/>
              </a:rPr>
              <a:t>程式說明</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64" name="文本框 12">
            <a:extLst>
              <a:ext uri="{FF2B5EF4-FFF2-40B4-BE49-F238E27FC236}">
                <a16:creationId xmlns:a16="http://schemas.microsoft.com/office/drawing/2014/main" id="{49516FDC-BB35-4FFF-A12F-D05F864AF9FC}"/>
              </a:ext>
            </a:extLst>
          </p:cNvPr>
          <p:cNvSpPr txBox="1"/>
          <p:nvPr/>
        </p:nvSpPr>
        <p:spPr>
          <a:xfrm>
            <a:off x="3766416" y="574545"/>
            <a:ext cx="4304640" cy="1067343"/>
          </a:xfrm>
          <a:prstGeom prst="rect">
            <a:avLst/>
          </a:prstGeom>
          <a:noFill/>
        </p:spPr>
        <p:txBody>
          <a:bodyPr wrap="none" rtlCol="0">
            <a:spAutoFit/>
          </a:bodyPr>
          <a:lstStyle/>
          <a:p>
            <a:pPr algn="ctr">
              <a:lnSpc>
                <a:spcPct val="130000"/>
              </a:lnSpc>
              <a:spcAft>
                <a:spcPts val="0"/>
              </a:spcAft>
              <a:defRPr/>
            </a:pPr>
            <a:r>
              <a:rPr lang="en-US" altLang="zh-TW"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Data</a:t>
            </a:r>
            <a:r>
              <a:rPr lang="zh-TW" altLang="en-US"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Format</a:t>
            </a:r>
          </a:p>
        </p:txBody>
      </p:sp>
      <p:sp>
        <p:nvSpPr>
          <p:cNvPr id="17" name="矩形 16">
            <a:extLst>
              <a:ext uri="{FF2B5EF4-FFF2-40B4-BE49-F238E27FC236}">
                <a16:creationId xmlns:a16="http://schemas.microsoft.com/office/drawing/2014/main" id="{96C51491-82C7-45A9-A0DD-EFC194E8D057}"/>
              </a:ext>
            </a:extLst>
          </p:cNvPr>
          <p:cNvSpPr/>
          <p:nvPr/>
        </p:nvSpPr>
        <p:spPr>
          <a:xfrm>
            <a:off x="886769" y="2284778"/>
            <a:ext cx="3194594" cy="2062103"/>
          </a:xfrm>
          <a:prstGeom prst="rect">
            <a:avLst/>
          </a:prstGeom>
          <a:noFill/>
        </p:spPr>
        <p:txBody>
          <a:bodyPr wrap="square" lIns="91440" tIns="45720" rIns="91440" bIns="45720">
            <a:spAutoFit/>
          </a:bodyPr>
          <a:lstStyle/>
          <a:p>
            <a:r>
              <a:rPr lang="zh-TW" altLang="en-US" sz="1600" dirty="0">
                <a:ln w="0"/>
                <a:latin typeface="微軟正黑體" panose="020B0604030504040204" pitchFamily="34" charset="-120"/>
                <a:ea typeface="微軟正黑體" panose="020B0604030504040204" pitchFamily="34" charset="-120"/>
              </a:rPr>
              <a:t>雖然在</a:t>
            </a:r>
            <a:r>
              <a:rPr lang="en-US" altLang="zh-TW" sz="1600" dirty="0">
                <a:ln w="0"/>
                <a:latin typeface="微軟正黑體" panose="020B0604030504040204" pitchFamily="34" charset="-120"/>
                <a:ea typeface="微軟正黑體" panose="020B0604030504040204" pitchFamily="34" charset="-120"/>
              </a:rPr>
              <a:t>Library</a:t>
            </a:r>
            <a:r>
              <a:rPr lang="zh-TW" altLang="en-US" sz="1600" dirty="0">
                <a:ln w="0"/>
                <a:latin typeface="微軟正黑體" panose="020B0604030504040204" pitchFamily="34" charset="-120"/>
                <a:ea typeface="微軟正黑體" panose="020B0604030504040204" pitchFamily="34" charset="-120"/>
              </a:rPr>
              <a:t>中能透過其中建好的</a:t>
            </a:r>
            <a:r>
              <a:rPr lang="en-US" altLang="zh-TW" sz="1600" dirty="0">
                <a:ln w="0"/>
                <a:latin typeface="微軟正黑體" panose="020B0604030504040204" pitchFamily="34" charset="-120"/>
                <a:ea typeface="微軟正黑體" panose="020B0604030504040204" pitchFamily="34" charset="-120"/>
              </a:rPr>
              <a:t>module</a:t>
            </a:r>
            <a:r>
              <a:rPr lang="zh-TW" altLang="en-US" sz="1600" dirty="0">
                <a:ln w="0"/>
                <a:latin typeface="微軟正黑體" panose="020B0604030504040204" pitchFamily="34" charset="-120"/>
                <a:ea typeface="微軟正黑體" panose="020B0604030504040204" pitchFamily="34" charset="-120"/>
              </a:rPr>
              <a:t>進行測量參數，</a:t>
            </a:r>
            <a:endParaRPr lang="en-US" altLang="zh-TW" sz="1600" dirty="0">
              <a:ln w="0"/>
              <a:latin typeface="微軟正黑體" panose="020B0604030504040204" pitchFamily="34" charset="-120"/>
              <a:ea typeface="微軟正黑體" panose="020B0604030504040204" pitchFamily="34" charset="-120"/>
            </a:endParaRPr>
          </a:p>
          <a:p>
            <a:r>
              <a:rPr lang="zh-TW" altLang="en-US" sz="1600" dirty="0">
                <a:ln w="0"/>
                <a:latin typeface="微軟正黑體" panose="020B0604030504040204" pitchFamily="34" charset="-120"/>
                <a:ea typeface="微軟正黑體" panose="020B0604030504040204" pitchFamily="34" charset="-120"/>
              </a:rPr>
              <a:t>但仍然需要一個方式存取。</a:t>
            </a:r>
            <a:endParaRPr lang="en-US" altLang="zh-TW" sz="1600" dirty="0">
              <a:ln w="0"/>
              <a:latin typeface="微軟正黑體" panose="020B0604030504040204" pitchFamily="34" charset="-120"/>
              <a:ea typeface="微軟正黑體" panose="020B0604030504040204" pitchFamily="34" charset="-120"/>
            </a:endParaRPr>
          </a:p>
          <a:p>
            <a:r>
              <a:rPr lang="zh-TW" altLang="en-US" sz="1600" dirty="0">
                <a:ln w="0"/>
                <a:latin typeface="微軟正黑體" panose="020B0604030504040204" pitchFamily="34" charset="-120"/>
                <a:ea typeface="微軟正黑體" panose="020B0604030504040204" pitchFamily="34" charset="-120"/>
              </a:rPr>
              <a:t>因此在此處我們用</a:t>
            </a:r>
            <a:r>
              <a:rPr lang="en-US" altLang="zh-TW" sz="1600" dirty="0">
                <a:ln w="0"/>
                <a:latin typeface="微軟正黑體" panose="020B0604030504040204" pitchFamily="34" charset="-120"/>
                <a:ea typeface="微軟正黑體" panose="020B0604030504040204" pitchFamily="34" charset="-120"/>
              </a:rPr>
              <a:t>Array</a:t>
            </a:r>
            <a:r>
              <a:rPr lang="zh-TW" altLang="en-US" sz="1600" dirty="0">
                <a:ln w="0"/>
                <a:latin typeface="微軟正黑體" panose="020B0604030504040204" pitchFamily="34" charset="-120"/>
                <a:ea typeface="微軟正黑體" panose="020B0604030504040204" pitchFamily="34" charset="-120"/>
              </a:rPr>
              <a:t>配上</a:t>
            </a:r>
            <a:r>
              <a:rPr lang="en-US" altLang="zh-TW" sz="1600" dirty="0">
                <a:ln w="0"/>
                <a:latin typeface="微軟正黑體" panose="020B0604030504040204" pitchFamily="34" charset="-120"/>
                <a:ea typeface="微軟正黑體" panose="020B0604030504040204" pitchFamily="34" charset="-120"/>
              </a:rPr>
              <a:t>list</a:t>
            </a:r>
          </a:p>
          <a:p>
            <a:r>
              <a:rPr lang="zh-TW" altLang="en-US" sz="1600" dirty="0">
                <a:ln w="0"/>
                <a:latin typeface="微軟正黑體" panose="020B0604030504040204" pitchFamily="34" charset="-120"/>
                <a:ea typeface="微軟正黑體" panose="020B0604030504040204" pitchFamily="34" charset="-120"/>
              </a:rPr>
              <a:t>來存取每個裝置的資料。</a:t>
            </a:r>
            <a:endParaRPr lang="en-US" altLang="zh-TW" sz="1600" dirty="0">
              <a:ln w="0"/>
              <a:latin typeface="微軟正黑體" panose="020B0604030504040204" pitchFamily="34" charset="-120"/>
              <a:ea typeface="微軟正黑體" panose="020B0604030504040204" pitchFamily="34" charset="-120"/>
            </a:endParaRPr>
          </a:p>
          <a:p>
            <a:endParaRPr lang="en-US" altLang="zh-TW" sz="1600" dirty="0">
              <a:ln w="0"/>
              <a:latin typeface="微軟正黑體" panose="020B0604030504040204" pitchFamily="34" charset="-120"/>
              <a:ea typeface="微軟正黑體" panose="020B0604030504040204" pitchFamily="34" charset="-120"/>
            </a:endParaRPr>
          </a:p>
          <a:p>
            <a:r>
              <a:rPr lang="zh-TW" altLang="en-US" sz="1600" dirty="0">
                <a:ln w="0"/>
                <a:latin typeface="微軟正黑體" panose="020B0604030504040204" pitchFamily="34" charset="-120"/>
                <a:ea typeface="微軟正黑體" panose="020B0604030504040204" pitchFamily="34" charset="-120"/>
              </a:rPr>
              <a:t>並透過</a:t>
            </a:r>
            <a:r>
              <a:rPr lang="en-US" altLang="zh-TW" sz="1600" dirty="0" err="1">
                <a:ln w="0"/>
                <a:latin typeface="微軟正黑體" panose="020B0604030504040204" pitchFamily="34" charset="-120"/>
                <a:ea typeface="微軟正黑體" panose="020B0604030504040204" pitchFamily="34" charset="-120"/>
              </a:rPr>
              <a:t>RecyclerView</a:t>
            </a:r>
            <a:r>
              <a:rPr lang="zh-TW" altLang="en-US" sz="1600" dirty="0">
                <a:ln w="0"/>
                <a:latin typeface="微軟正黑體" panose="020B0604030504040204" pitchFamily="34" charset="-120"/>
                <a:ea typeface="微軟正黑體" panose="020B0604030504040204" pitchFamily="34" charset="-120"/>
              </a:rPr>
              <a:t>此演算法找出有重複的資料並且刪除。</a:t>
            </a:r>
            <a:endParaRPr lang="en-US" altLang="zh-TW" sz="1600" dirty="0">
              <a:ln w="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A039FCEB-BDAF-4C6B-BE98-091382126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991" y="2284778"/>
            <a:ext cx="6805250" cy="3764606"/>
          </a:xfrm>
          <a:prstGeom prst="rect">
            <a:avLst/>
          </a:prstGeom>
        </p:spPr>
      </p:pic>
    </p:spTree>
    <p:extLst>
      <p:ext uri="{BB962C8B-B14F-4D97-AF65-F5344CB8AC3E}">
        <p14:creationId xmlns:p14="http://schemas.microsoft.com/office/powerpoint/2010/main" val="3989531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23224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iBeacon</a:t>
            </a:r>
            <a:r>
              <a:rPr lang="zh-TW" altLang="en-US" dirty="0">
                <a:solidFill>
                  <a:schemeClr val="tx1">
                    <a:lumMod val="65000"/>
                    <a:lumOff val="35000"/>
                  </a:schemeClr>
                </a:solidFill>
                <a:latin typeface="微软雅黑" pitchFamily="34" charset="-122"/>
                <a:ea typeface="微软雅黑" pitchFamily="34" charset="-122"/>
              </a:rPr>
              <a:t>程式說明</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64" name="文本框 12">
            <a:extLst>
              <a:ext uri="{FF2B5EF4-FFF2-40B4-BE49-F238E27FC236}">
                <a16:creationId xmlns:a16="http://schemas.microsoft.com/office/drawing/2014/main" id="{49516FDC-BB35-4FFF-A12F-D05F864AF9FC}"/>
              </a:ext>
            </a:extLst>
          </p:cNvPr>
          <p:cNvSpPr txBox="1"/>
          <p:nvPr/>
        </p:nvSpPr>
        <p:spPr>
          <a:xfrm>
            <a:off x="3459666" y="505313"/>
            <a:ext cx="4608954" cy="1067343"/>
          </a:xfrm>
          <a:prstGeom prst="rect">
            <a:avLst/>
          </a:prstGeom>
          <a:noFill/>
        </p:spPr>
        <p:txBody>
          <a:bodyPr wrap="none" rtlCol="0">
            <a:spAutoFit/>
          </a:bodyPr>
          <a:lstStyle/>
          <a:p>
            <a:pPr algn="ctr">
              <a:lnSpc>
                <a:spcPct val="130000"/>
              </a:lnSpc>
              <a:spcAft>
                <a:spcPts val="0"/>
              </a:spcAft>
              <a:defRPr/>
            </a:pPr>
            <a:r>
              <a:rPr lang="en-US" altLang="zh-TW"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Radar Design</a:t>
            </a:r>
          </a:p>
        </p:txBody>
      </p:sp>
      <p:sp>
        <p:nvSpPr>
          <p:cNvPr id="17" name="矩形 16">
            <a:extLst>
              <a:ext uri="{FF2B5EF4-FFF2-40B4-BE49-F238E27FC236}">
                <a16:creationId xmlns:a16="http://schemas.microsoft.com/office/drawing/2014/main" id="{96C51491-82C7-45A9-A0DD-EFC194E8D057}"/>
              </a:ext>
            </a:extLst>
          </p:cNvPr>
          <p:cNvSpPr/>
          <p:nvPr/>
        </p:nvSpPr>
        <p:spPr>
          <a:xfrm>
            <a:off x="903636" y="3089862"/>
            <a:ext cx="3194594" cy="1077218"/>
          </a:xfrm>
          <a:prstGeom prst="rect">
            <a:avLst/>
          </a:prstGeom>
          <a:noFill/>
        </p:spPr>
        <p:txBody>
          <a:bodyPr wrap="square" lIns="91440" tIns="45720" rIns="91440" bIns="45720">
            <a:spAutoFit/>
          </a:bodyPr>
          <a:lstStyle/>
          <a:p>
            <a:r>
              <a:rPr lang="zh-TW" altLang="en-US" sz="1600" dirty="0">
                <a:ln w="0"/>
                <a:latin typeface="微軟正黑體" panose="020B0604030504040204" pitchFamily="34" charset="-120"/>
                <a:ea typeface="微軟正黑體" panose="020B0604030504040204" pitchFamily="34" charset="-120"/>
              </a:rPr>
              <a:t>由於已經有了計算後的距離，因此我們能透過距離配合三角函數的算法來算出跟每個點的相對位置。</a:t>
            </a:r>
            <a:r>
              <a:rPr lang="en-US" altLang="zh-TW" sz="1600" dirty="0">
                <a:ln w="0"/>
                <a:latin typeface="微軟正黑體" panose="020B0604030504040204" pitchFamily="34" charset="-120"/>
                <a:ea typeface="微軟正黑體" panose="020B0604030504040204" pitchFamily="34" charset="-120"/>
              </a:rPr>
              <a:t>(</a:t>
            </a:r>
            <a:r>
              <a:rPr lang="zh-TW" altLang="en-US" sz="1600" dirty="0">
                <a:ln w="0"/>
                <a:latin typeface="微軟正黑體" panose="020B0604030504040204" pitchFamily="34" charset="-120"/>
                <a:ea typeface="微軟正黑體" panose="020B0604030504040204" pitchFamily="34" charset="-120"/>
              </a:rPr>
              <a:t>距離範圍為</a:t>
            </a:r>
            <a:r>
              <a:rPr lang="en-US" altLang="zh-TW" sz="1600" dirty="0">
                <a:ln w="0"/>
                <a:latin typeface="微軟正黑體" panose="020B0604030504040204" pitchFamily="34" charset="-120"/>
                <a:ea typeface="微軟正黑體" panose="020B0604030504040204" pitchFamily="34" charset="-120"/>
              </a:rPr>
              <a:t>15m</a:t>
            </a:r>
            <a:r>
              <a:rPr lang="zh-TW" altLang="en-US" sz="1600" dirty="0">
                <a:ln w="0"/>
                <a:latin typeface="微軟正黑體" panose="020B0604030504040204" pitchFamily="34" charset="-120"/>
                <a:ea typeface="微軟正黑體" panose="020B0604030504040204" pitchFamily="34" charset="-120"/>
              </a:rPr>
              <a:t>圓內</a:t>
            </a:r>
            <a:r>
              <a:rPr lang="en-US" altLang="zh-TW" sz="1600" dirty="0">
                <a:ln w="0"/>
                <a:latin typeface="微軟正黑體" panose="020B0604030504040204" pitchFamily="34" charset="-120"/>
                <a:ea typeface="微軟正黑體" panose="020B0604030504040204" pitchFamily="34" charset="-120"/>
              </a:rPr>
              <a:t>)</a:t>
            </a:r>
          </a:p>
        </p:txBody>
      </p:sp>
      <p:pic>
        <p:nvPicPr>
          <p:cNvPr id="3" name="圖片 2">
            <a:extLst>
              <a:ext uri="{FF2B5EF4-FFF2-40B4-BE49-F238E27FC236}">
                <a16:creationId xmlns:a16="http://schemas.microsoft.com/office/drawing/2014/main" id="{E8398F02-D0D6-4219-BE62-C3E6D8716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621" y="1880518"/>
            <a:ext cx="6637857" cy="4573125"/>
          </a:xfrm>
          <a:prstGeom prst="rect">
            <a:avLst/>
          </a:prstGeom>
        </p:spPr>
      </p:pic>
    </p:spTree>
    <p:extLst>
      <p:ext uri="{BB962C8B-B14F-4D97-AF65-F5344CB8AC3E}">
        <p14:creationId xmlns:p14="http://schemas.microsoft.com/office/powerpoint/2010/main" val="1141719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23224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iBeacon</a:t>
            </a:r>
            <a:r>
              <a:rPr lang="zh-TW" altLang="en-US" dirty="0">
                <a:solidFill>
                  <a:schemeClr val="tx1">
                    <a:lumMod val="65000"/>
                    <a:lumOff val="35000"/>
                  </a:schemeClr>
                </a:solidFill>
                <a:latin typeface="微软雅黑" pitchFamily="34" charset="-122"/>
                <a:ea typeface="微软雅黑" pitchFamily="34" charset="-122"/>
              </a:rPr>
              <a:t>程式說明</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64" name="文本框 12">
            <a:extLst>
              <a:ext uri="{FF2B5EF4-FFF2-40B4-BE49-F238E27FC236}">
                <a16:creationId xmlns:a16="http://schemas.microsoft.com/office/drawing/2014/main" id="{49516FDC-BB35-4FFF-A12F-D05F864AF9FC}"/>
              </a:ext>
            </a:extLst>
          </p:cNvPr>
          <p:cNvSpPr txBox="1"/>
          <p:nvPr/>
        </p:nvSpPr>
        <p:spPr>
          <a:xfrm>
            <a:off x="3721323" y="589569"/>
            <a:ext cx="3982180" cy="1067343"/>
          </a:xfrm>
          <a:prstGeom prst="rect">
            <a:avLst/>
          </a:prstGeom>
          <a:noFill/>
        </p:spPr>
        <p:txBody>
          <a:bodyPr wrap="none" rtlCol="0">
            <a:spAutoFit/>
          </a:bodyPr>
          <a:lstStyle/>
          <a:p>
            <a:pPr algn="ctr">
              <a:lnSpc>
                <a:spcPct val="130000"/>
              </a:lnSpc>
              <a:spcAft>
                <a:spcPts val="0"/>
              </a:spcAft>
              <a:defRPr/>
            </a:pPr>
            <a:r>
              <a:rPr lang="en-US" altLang="zh-TW"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Main</a:t>
            </a:r>
            <a:r>
              <a:rPr lang="zh-TW" altLang="en-US"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Menu</a:t>
            </a:r>
          </a:p>
        </p:txBody>
      </p:sp>
      <p:pic>
        <p:nvPicPr>
          <p:cNvPr id="3" name="圖片 2">
            <a:extLst>
              <a:ext uri="{FF2B5EF4-FFF2-40B4-BE49-F238E27FC236}">
                <a16:creationId xmlns:a16="http://schemas.microsoft.com/office/drawing/2014/main" id="{B21A9547-80D7-4CE8-9F6C-1DBD10E51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621" y="2636912"/>
            <a:ext cx="7384420" cy="2872989"/>
          </a:xfrm>
          <a:prstGeom prst="rect">
            <a:avLst/>
          </a:prstGeom>
        </p:spPr>
      </p:pic>
      <p:sp>
        <p:nvSpPr>
          <p:cNvPr id="18" name="矩形 17">
            <a:extLst>
              <a:ext uri="{FF2B5EF4-FFF2-40B4-BE49-F238E27FC236}">
                <a16:creationId xmlns:a16="http://schemas.microsoft.com/office/drawing/2014/main" id="{0D6EB9AB-EB47-41E7-9FAC-AD9E36A525B8}"/>
              </a:ext>
            </a:extLst>
          </p:cNvPr>
          <p:cNvSpPr/>
          <p:nvPr/>
        </p:nvSpPr>
        <p:spPr>
          <a:xfrm>
            <a:off x="903636" y="3089862"/>
            <a:ext cx="3194594" cy="1077218"/>
          </a:xfrm>
          <a:prstGeom prst="rect">
            <a:avLst/>
          </a:prstGeom>
          <a:noFill/>
        </p:spPr>
        <p:txBody>
          <a:bodyPr wrap="square" lIns="91440" tIns="45720" rIns="91440" bIns="45720">
            <a:spAutoFit/>
          </a:bodyPr>
          <a:lstStyle/>
          <a:p>
            <a:r>
              <a:rPr lang="zh-TW" altLang="en-US" sz="1600" dirty="0">
                <a:ln w="0"/>
                <a:latin typeface="微軟正黑體" panose="020B0604030504040204" pitchFamily="34" charset="-120"/>
                <a:ea typeface="微軟正黑體" panose="020B0604030504040204" pitchFamily="34" charset="-120"/>
              </a:rPr>
              <a:t>透過在</a:t>
            </a:r>
            <a:r>
              <a:rPr lang="en-US" altLang="zh-TW" sz="1600" dirty="0">
                <a:ln w="0"/>
                <a:latin typeface="微軟正黑體" panose="020B0604030504040204" pitchFamily="34" charset="-120"/>
                <a:ea typeface="微軟正黑體" panose="020B0604030504040204" pitchFamily="34" charset="-120"/>
              </a:rPr>
              <a:t>Android Studio</a:t>
            </a:r>
            <a:r>
              <a:rPr lang="zh-TW" altLang="en-US" sz="1600" dirty="0">
                <a:ln w="0"/>
                <a:latin typeface="微軟正黑體" panose="020B0604030504040204" pitchFamily="34" charset="-120"/>
                <a:ea typeface="微軟正黑體" panose="020B0604030504040204" pitchFamily="34" charset="-120"/>
              </a:rPr>
              <a:t>上的</a:t>
            </a:r>
            <a:r>
              <a:rPr lang="en-US" altLang="zh-TW" sz="1600" dirty="0">
                <a:ln w="0"/>
                <a:latin typeface="微軟正黑體" panose="020B0604030504040204" pitchFamily="34" charset="-120"/>
                <a:ea typeface="微軟正黑體" panose="020B0604030504040204" pitchFamily="34" charset="-120"/>
              </a:rPr>
              <a:t>Layout</a:t>
            </a:r>
            <a:r>
              <a:rPr lang="zh-TW" altLang="en-US" sz="1600" dirty="0">
                <a:ln w="0"/>
                <a:latin typeface="微軟正黑體" panose="020B0604030504040204" pitchFamily="34" charset="-120"/>
                <a:ea typeface="微軟正黑體" panose="020B0604030504040204" pitchFamily="34" charset="-120"/>
              </a:rPr>
              <a:t>幫忙，我們能做出選單的功能，切換目前要掃描裝置或是雷達測距。</a:t>
            </a:r>
            <a:endParaRPr lang="en-US" altLang="zh-TW" sz="1600" dirty="0">
              <a:ln w="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86887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23224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iBeacon</a:t>
            </a:r>
            <a:r>
              <a:rPr lang="zh-TW" altLang="en-US" dirty="0">
                <a:solidFill>
                  <a:schemeClr val="tx1">
                    <a:lumMod val="65000"/>
                    <a:lumOff val="35000"/>
                  </a:schemeClr>
                </a:solidFill>
                <a:latin typeface="微软雅黑" pitchFamily="34" charset="-122"/>
                <a:ea typeface="微软雅黑" pitchFamily="34" charset="-122"/>
              </a:rPr>
              <a:t>程式說明</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64" name="文本框 12">
            <a:extLst>
              <a:ext uri="{FF2B5EF4-FFF2-40B4-BE49-F238E27FC236}">
                <a16:creationId xmlns:a16="http://schemas.microsoft.com/office/drawing/2014/main" id="{49516FDC-BB35-4FFF-A12F-D05F864AF9FC}"/>
              </a:ext>
            </a:extLst>
          </p:cNvPr>
          <p:cNvSpPr txBox="1"/>
          <p:nvPr/>
        </p:nvSpPr>
        <p:spPr>
          <a:xfrm>
            <a:off x="3443580" y="534889"/>
            <a:ext cx="4542718" cy="1067343"/>
          </a:xfrm>
          <a:prstGeom prst="rect">
            <a:avLst/>
          </a:prstGeom>
          <a:noFill/>
        </p:spPr>
        <p:txBody>
          <a:bodyPr wrap="none" rtlCol="0">
            <a:spAutoFit/>
          </a:bodyPr>
          <a:lstStyle/>
          <a:p>
            <a:pPr algn="ctr">
              <a:lnSpc>
                <a:spcPct val="130000"/>
              </a:lnSpc>
              <a:spcAft>
                <a:spcPts val="0"/>
              </a:spcAft>
              <a:defRPr/>
            </a:pPr>
            <a:r>
              <a:rPr lang="en-US" altLang="zh-TW"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Radar Layout</a:t>
            </a:r>
          </a:p>
        </p:txBody>
      </p:sp>
      <p:sp>
        <p:nvSpPr>
          <p:cNvPr id="17" name="矩形 16">
            <a:extLst>
              <a:ext uri="{FF2B5EF4-FFF2-40B4-BE49-F238E27FC236}">
                <a16:creationId xmlns:a16="http://schemas.microsoft.com/office/drawing/2014/main" id="{96C51491-82C7-45A9-A0DD-EFC194E8D057}"/>
              </a:ext>
            </a:extLst>
          </p:cNvPr>
          <p:cNvSpPr/>
          <p:nvPr/>
        </p:nvSpPr>
        <p:spPr>
          <a:xfrm>
            <a:off x="1057027" y="3140968"/>
            <a:ext cx="3194594" cy="1077218"/>
          </a:xfrm>
          <a:prstGeom prst="rect">
            <a:avLst/>
          </a:prstGeom>
          <a:noFill/>
        </p:spPr>
        <p:txBody>
          <a:bodyPr wrap="square" lIns="91440" tIns="45720" rIns="91440" bIns="45720">
            <a:spAutoFit/>
          </a:bodyPr>
          <a:lstStyle/>
          <a:p>
            <a:r>
              <a:rPr lang="zh-TW" altLang="en-US" sz="1600" dirty="0">
                <a:ln w="0"/>
                <a:latin typeface="微軟正黑體" panose="020B0604030504040204" pitchFamily="34" charset="-120"/>
                <a:ea typeface="微軟正黑體" panose="020B0604030504040204" pitchFamily="34" charset="-120"/>
              </a:rPr>
              <a:t>有了測出裝置的部份，基於我們設計的四個同心圓半徑長度，能做出以手機為中心發散掃描時的動畫。</a:t>
            </a:r>
            <a:endParaRPr lang="en-US" altLang="zh-TW" sz="1600" dirty="0">
              <a:ln w="0"/>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EAD275DD-3F0C-481D-8957-FDB9A9985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0133" y="1828816"/>
            <a:ext cx="6390820" cy="4993031"/>
          </a:xfrm>
          <a:prstGeom prst="rect">
            <a:avLst/>
          </a:prstGeom>
        </p:spPr>
      </p:pic>
    </p:spTree>
    <p:extLst>
      <p:ext uri="{BB962C8B-B14F-4D97-AF65-F5344CB8AC3E}">
        <p14:creationId xmlns:p14="http://schemas.microsoft.com/office/powerpoint/2010/main" val="730162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23224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iBeacon</a:t>
            </a:r>
            <a:r>
              <a:rPr lang="zh-TW" altLang="en-US" dirty="0">
                <a:solidFill>
                  <a:schemeClr val="tx1">
                    <a:lumMod val="65000"/>
                    <a:lumOff val="35000"/>
                  </a:schemeClr>
                </a:solidFill>
                <a:latin typeface="微软雅黑" pitchFamily="34" charset="-122"/>
                <a:ea typeface="微软雅黑" pitchFamily="34" charset="-122"/>
              </a:rPr>
              <a:t>程式說明</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64" name="文本框 12">
            <a:extLst>
              <a:ext uri="{FF2B5EF4-FFF2-40B4-BE49-F238E27FC236}">
                <a16:creationId xmlns:a16="http://schemas.microsoft.com/office/drawing/2014/main" id="{49516FDC-BB35-4FFF-A12F-D05F864AF9FC}"/>
              </a:ext>
            </a:extLst>
          </p:cNvPr>
          <p:cNvSpPr txBox="1"/>
          <p:nvPr/>
        </p:nvSpPr>
        <p:spPr>
          <a:xfrm>
            <a:off x="500652" y="618154"/>
            <a:ext cx="4542718" cy="1067343"/>
          </a:xfrm>
          <a:prstGeom prst="rect">
            <a:avLst/>
          </a:prstGeom>
          <a:noFill/>
        </p:spPr>
        <p:txBody>
          <a:bodyPr wrap="none" rtlCol="0">
            <a:spAutoFit/>
          </a:bodyPr>
          <a:lstStyle/>
          <a:p>
            <a:pPr algn="ctr">
              <a:lnSpc>
                <a:spcPct val="130000"/>
              </a:lnSpc>
              <a:spcAft>
                <a:spcPts val="0"/>
              </a:spcAft>
              <a:defRPr/>
            </a:pPr>
            <a:r>
              <a:rPr lang="en-US" altLang="zh-TW"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Radar Layout</a:t>
            </a:r>
          </a:p>
        </p:txBody>
      </p:sp>
      <p:sp>
        <p:nvSpPr>
          <p:cNvPr id="17" name="矩形 16">
            <a:extLst>
              <a:ext uri="{FF2B5EF4-FFF2-40B4-BE49-F238E27FC236}">
                <a16:creationId xmlns:a16="http://schemas.microsoft.com/office/drawing/2014/main" id="{96C51491-82C7-45A9-A0DD-EFC194E8D057}"/>
              </a:ext>
            </a:extLst>
          </p:cNvPr>
          <p:cNvSpPr/>
          <p:nvPr/>
        </p:nvSpPr>
        <p:spPr>
          <a:xfrm>
            <a:off x="1174714" y="2420888"/>
            <a:ext cx="3194594" cy="1569660"/>
          </a:xfrm>
          <a:prstGeom prst="rect">
            <a:avLst/>
          </a:prstGeom>
          <a:noFill/>
        </p:spPr>
        <p:txBody>
          <a:bodyPr wrap="square" lIns="91440" tIns="45720" rIns="91440" bIns="45720">
            <a:spAutoFit/>
          </a:bodyPr>
          <a:lstStyle/>
          <a:p>
            <a:r>
              <a:rPr lang="zh-TW" altLang="en-US" sz="1600" dirty="0">
                <a:ln w="0"/>
                <a:latin typeface="微軟正黑體" panose="020B0604030504040204" pitchFamily="34" charset="-120"/>
                <a:ea typeface="微軟正黑體" panose="020B0604030504040204" pitchFamily="34" charset="-120"/>
              </a:rPr>
              <a:t>此介面具有以下四個元素</a:t>
            </a:r>
            <a:r>
              <a:rPr lang="en-US" altLang="zh-TW" sz="1600" dirty="0">
                <a:ln w="0"/>
                <a:latin typeface="微軟正黑體" panose="020B0604030504040204" pitchFamily="34" charset="-120"/>
                <a:ea typeface="微軟正黑體" panose="020B0604030504040204" pitchFamily="34" charset="-120"/>
              </a:rPr>
              <a:t>:</a:t>
            </a:r>
          </a:p>
          <a:p>
            <a:endParaRPr lang="en-US" altLang="zh-TW" sz="1600" dirty="0">
              <a:ln w="0"/>
              <a:latin typeface="微軟正黑體" panose="020B0604030504040204" pitchFamily="34" charset="-120"/>
              <a:ea typeface="微軟正黑體" panose="020B0604030504040204" pitchFamily="34" charset="-120"/>
            </a:endParaRPr>
          </a:p>
          <a:p>
            <a:r>
              <a:rPr lang="en-US" altLang="zh-TW" sz="1600" dirty="0">
                <a:ln w="0"/>
                <a:latin typeface="微軟正黑體" panose="020B0604030504040204" pitchFamily="34" charset="-120"/>
                <a:ea typeface="微軟正黑體" panose="020B0604030504040204" pitchFamily="34" charset="-120"/>
              </a:rPr>
              <a:t>-</a:t>
            </a:r>
            <a:r>
              <a:rPr lang="zh-TW" altLang="en-US" sz="1600" dirty="0">
                <a:ln w="0"/>
                <a:latin typeface="微軟正黑體" panose="020B0604030504040204" pitchFamily="34" charset="-120"/>
                <a:ea typeface="微軟正黑體" panose="020B0604030504040204" pitchFamily="34" charset="-120"/>
              </a:rPr>
              <a:t>四個同心圓</a:t>
            </a:r>
            <a:endParaRPr lang="en-US" altLang="zh-TW" sz="1600" dirty="0">
              <a:ln w="0"/>
              <a:latin typeface="微軟正黑體" panose="020B0604030504040204" pitchFamily="34" charset="-120"/>
              <a:ea typeface="微軟正黑體" panose="020B0604030504040204" pitchFamily="34" charset="-120"/>
            </a:endParaRPr>
          </a:p>
          <a:p>
            <a:r>
              <a:rPr lang="en-US" altLang="zh-TW" sz="1600" dirty="0">
                <a:ln w="0"/>
                <a:latin typeface="微軟正黑體" panose="020B0604030504040204" pitchFamily="34" charset="-120"/>
                <a:ea typeface="微軟正黑體" panose="020B0604030504040204" pitchFamily="34" charset="-120"/>
              </a:rPr>
              <a:t>-</a:t>
            </a:r>
            <a:r>
              <a:rPr lang="en-US" altLang="zh-TW" sz="1600" dirty="0" err="1">
                <a:ln w="0"/>
                <a:latin typeface="微軟正黑體" panose="020B0604030504040204" pitchFamily="34" charset="-120"/>
                <a:ea typeface="微軟正黑體" panose="020B0604030504040204" pitchFamily="34" charset="-120"/>
              </a:rPr>
              <a:t>x.y</a:t>
            </a:r>
            <a:r>
              <a:rPr lang="zh-TW" altLang="en-US" sz="1600" dirty="0">
                <a:ln w="0"/>
                <a:latin typeface="微軟正黑體" panose="020B0604030504040204" pitchFamily="34" charset="-120"/>
                <a:ea typeface="微軟正黑體" panose="020B0604030504040204" pitchFamily="34" charset="-120"/>
              </a:rPr>
              <a:t>基準軸</a:t>
            </a:r>
            <a:endParaRPr lang="en-US" altLang="zh-TW" sz="1600" dirty="0">
              <a:ln w="0"/>
              <a:latin typeface="微軟正黑體" panose="020B0604030504040204" pitchFamily="34" charset="-120"/>
              <a:ea typeface="微軟正黑體" panose="020B0604030504040204" pitchFamily="34" charset="-120"/>
            </a:endParaRPr>
          </a:p>
          <a:p>
            <a:r>
              <a:rPr lang="en-US" altLang="zh-TW" sz="1600" dirty="0">
                <a:ln w="0"/>
                <a:latin typeface="微軟正黑體" panose="020B0604030504040204" pitchFamily="34" charset="-120"/>
                <a:ea typeface="微軟正黑體" panose="020B0604030504040204" pitchFamily="34" charset="-120"/>
              </a:rPr>
              <a:t>-</a:t>
            </a:r>
            <a:r>
              <a:rPr lang="zh-TW" altLang="en-US" sz="1600" dirty="0">
                <a:ln w="0"/>
                <a:latin typeface="微軟正黑體" panose="020B0604030504040204" pitchFamily="34" charset="-120"/>
                <a:ea typeface="微軟正黑體" panose="020B0604030504040204" pitchFamily="34" charset="-120"/>
              </a:rPr>
              <a:t>顯示</a:t>
            </a:r>
            <a:r>
              <a:rPr lang="en-US" altLang="zh-TW" sz="1600" dirty="0">
                <a:ln w="0"/>
                <a:latin typeface="微軟正黑體" panose="020B0604030504040204" pitchFamily="34" charset="-120"/>
                <a:ea typeface="微軟正黑體" panose="020B0604030504040204" pitchFamily="34" charset="-120"/>
              </a:rPr>
              <a:t>iBeacon</a:t>
            </a:r>
            <a:r>
              <a:rPr lang="zh-TW" altLang="en-US" sz="1600" dirty="0">
                <a:ln w="0"/>
                <a:latin typeface="微軟正黑體" panose="020B0604030504040204" pitchFamily="34" charset="-120"/>
                <a:ea typeface="微軟正黑體" panose="020B0604030504040204" pitchFamily="34" charset="-120"/>
              </a:rPr>
              <a:t>的裝置</a:t>
            </a:r>
            <a:endParaRPr lang="en-US" altLang="zh-TW" sz="1600" dirty="0">
              <a:ln w="0"/>
              <a:latin typeface="微軟正黑體" panose="020B0604030504040204" pitchFamily="34" charset="-120"/>
              <a:ea typeface="微軟正黑體" panose="020B0604030504040204" pitchFamily="34" charset="-120"/>
            </a:endParaRPr>
          </a:p>
          <a:p>
            <a:r>
              <a:rPr lang="en-US" altLang="zh-TW" sz="1600" dirty="0">
                <a:ln w="0"/>
                <a:latin typeface="微軟正黑體" panose="020B0604030504040204" pitchFamily="34" charset="-120"/>
                <a:ea typeface="微軟正黑體" panose="020B0604030504040204" pitchFamily="34" charset="-120"/>
              </a:rPr>
              <a:t>-</a:t>
            </a:r>
            <a:r>
              <a:rPr lang="zh-TW" altLang="en-US" sz="1600" dirty="0">
                <a:ln w="0"/>
                <a:latin typeface="微軟正黑體" panose="020B0604030504040204" pitchFamily="34" charset="-120"/>
                <a:ea typeface="微軟正黑體" panose="020B0604030504040204" pitchFamily="34" charset="-120"/>
              </a:rPr>
              <a:t>掃描半徑動畫</a:t>
            </a:r>
            <a:endParaRPr lang="en-US" altLang="zh-TW" sz="1600" dirty="0">
              <a:ln w="0"/>
              <a:latin typeface="微軟正黑體" panose="020B0604030504040204" pitchFamily="34" charset="-120"/>
              <a:ea typeface="微軟正黑體" panose="020B0604030504040204" pitchFamily="34" charset="-120"/>
            </a:endParaRPr>
          </a:p>
        </p:txBody>
      </p:sp>
      <p:pic>
        <p:nvPicPr>
          <p:cNvPr id="12" name="圖片 11">
            <a:extLst>
              <a:ext uri="{FF2B5EF4-FFF2-40B4-BE49-F238E27FC236}">
                <a16:creationId xmlns:a16="http://schemas.microsoft.com/office/drawing/2014/main" id="{A5514265-0488-4C99-95BB-4EB71129A2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3850" y="0"/>
            <a:ext cx="3086100" cy="6858000"/>
          </a:xfrm>
          <a:prstGeom prst="rect">
            <a:avLst/>
          </a:prstGeom>
        </p:spPr>
      </p:pic>
    </p:spTree>
    <p:extLst>
      <p:ext uri="{BB962C8B-B14F-4D97-AF65-F5344CB8AC3E}">
        <p14:creationId xmlns:p14="http://schemas.microsoft.com/office/powerpoint/2010/main" val="1273123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23224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iBeacon</a:t>
            </a:r>
            <a:r>
              <a:rPr lang="zh-TW" altLang="en-US" dirty="0">
                <a:solidFill>
                  <a:schemeClr val="tx1">
                    <a:lumMod val="65000"/>
                    <a:lumOff val="35000"/>
                  </a:schemeClr>
                </a:solidFill>
                <a:latin typeface="微软雅黑" pitchFamily="34" charset="-122"/>
                <a:ea typeface="微软雅黑" pitchFamily="34" charset="-122"/>
              </a:rPr>
              <a:t>程式說明</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64" name="文本框 12">
            <a:extLst>
              <a:ext uri="{FF2B5EF4-FFF2-40B4-BE49-F238E27FC236}">
                <a16:creationId xmlns:a16="http://schemas.microsoft.com/office/drawing/2014/main" id="{49516FDC-BB35-4FFF-A12F-D05F864AF9FC}"/>
              </a:ext>
            </a:extLst>
          </p:cNvPr>
          <p:cNvSpPr txBox="1"/>
          <p:nvPr/>
        </p:nvSpPr>
        <p:spPr>
          <a:xfrm>
            <a:off x="366158" y="2895328"/>
            <a:ext cx="2194832" cy="1067343"/>
          </a:xfrm>
          <a:prstGeom prst="rect">
            <a:avLst/>
          </a:prstGeom>
          <a:noFill/>
        </p:spPr>
        <p:txBody>
          <a:bodyPr wrap="none" rtlCol="0">
            <a:spAutoFit/>
          </a:bodyPr>
          <a:lstStyle/>
          <a:p>
            <a:pPr algn="ctr">
              <a:lnSpc>
                <a:spcPct val="130000"/>
              </a:lnSpc>
              <a:spcAft>
                <a:spcPts val="0"/>
              </a:spcAft>
              <a:defRPr/>
            </a:pPr>
            <a:r>
              <a:rPr lang="en-US" altLang="zh-TW"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Demo</a:t>
            </a:r>
          </a:p>
        </p:txBody>
      </p:sp>
      <p:pic>
        <p:nvPicPr>
          <p:cNvPr id="2" name="線上媒體 1" title="Edited 20210601 185057 1">
            <a:hlinkClick r:id="" action="ppaction://media"/>
            <a:extLst>
              <a:ext uri="{FF2B5EF4-FFF2-40B4-BE49-F238E27FC236}">
                <a16:creationId xmlns:a16="http://schemas.microsoft.com/office/drawing/2014/main" id="{8C849FA3-79D2-4A2C-854C-3A66E32590ED}"/>
              </a:ext>
            </a:extLst>
          </p:cNvPr>
          <p:cNvPicPr>
            <a:picLocks noRot="1" noChangeAspect="1"/>
          </p:cNvPicPr>
          <p:nvPr>
            <a:videoFile r:link="rId1"/>
          </p:nvPr>
        </p:nvPicPr>
        <p:blipFill>
          <a:blip r:embed="rId4"/>
          <a:stretch>
            <a:fillRect/>
          </a:stretch>
        </p:blipFill>
        <p:spPr>
          <a:xfrm>
            <a:off x="2711234" y="1101825"/>
            <a:ext cx="9482148" cy="5357413"/>
          </a:xfrm>
          <a:prstGeom prst="rect">
            <a:avLst/>
          </a:prstGeom>
        </p:spPr>
      </p:pic>
    </p:spTree>
    <p:extLst>
      <p:ext uri="{BB962C8B-B14F-4D97-AF65-F5344CB8AC3E}">
        <p14:creationId xmlns:p14="http://schemas.microsoft.com/office/powerpoint/2010/main" val="41076323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8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23224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MQTT</a:t>
            </a:r>
            <a:r>
              <a:rPr lang="zh-TW" altLang="en-US" dirty="0">
                <a:solidFill>
                  <a:schemeClr val="tx1">
                    <a:lumMod val="65000"/>
                    <a:lumOff val="35000"/>
                  </a:schemeClr>
                </a:solidFill>
                <a:latin typeface="微软雅黑" pitchFamily="34" charset="-122"/>
                <a:ea typeface="微软雅黑" pitchFamily="34" charset="-122"/>
              </a:rPr>
              <a:t>介紹</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15" name="文本框 12">
            <a:extLst>
              <a:ext uri="{FF2B5EF4-FFF2-40B4-BE49-F238E27FC236}">
                <a16:creationId xmlns:a16="http://schemas.microsoft.com/office/drawing/2014/main" id="{B4CBC783-EED6-42AE-9A12-CBBB37DF7607}"/>
              </a:ext>
            </a:extLst>
          </p:cNvPr>
          <p:cNvSpPr txBox="1"/>
          <p:nvPr/>
        </p:nvSpPr>
        <p:spPr>
          <a:xfrm>
            <a:off x="1057027" y="777481"/>
            <a:ext cx="3068404" cy="1067343"/>
          </a:xfrm>
          <a:prstGeom prst="rect">
            <a:avLst/>
          </a:prstGeom>
          <a:noFill/>
        </p:spPr>
        <p:txBody>
          <a:bodyPr wrap="none" rtlCol="0">
            <a:spAutoFit/>
          </a:bodyPr>
          <a:lstStyle/>
          <a:p>
            <a:pPr algn="ctr">
              <a:lnSpc>
                <a:spcPct val="130000"/>
              </a:lnSpc>
              <a:spcAft>
                <a:spcPts val="0"/>
              </a:spcAft>
              <a:defRPr/>
            </a:pPr>
            <a:r>
              <a:rPr lang="en-US" altLang="zh-TW"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MQTT(1)</a:t>
            </a:r>
          </a:p>
        </p:txBody>
      </p:sp>
      <p:sp>
        <p:nvSpPr>
          <p:cNvPr id="16" name="矩形 15">
            <a:extLst>
              <a:ext uri="{FF2B5EF4-FFF2-40B4-BE49-F238E27FC236}">
                <a16:creationId xmlns:a16="http://schemas.microsoft.com/office/drawing/2014/main" id="{812F54EA-5212-43C7-9427-472D58A665FD}"/>
              </a:ext>
            </a:extLst>
          </p:cNvPr>
          <p:cNvSpPr/>
          <p:nvPr/>
        </p:nvSpPr>
        <p:spPr>
          <a:xfrm>
            <a:off x="1057027" y="2767280"/>
            <a:ext cx="3194594" cy="1569660"/>
          </a:xfrm>
          <a:prstGeom prst="rect">
            <a:avLst/>
          </a:prstGeom>
          <a:noFill/>
        </p:spPr>
        <p:txBody>
          <a:bodyPr wrap="square" lIns="91440" tIns="45720" rIns="91440" bIns="45720">
            <a:spAutoFit/>
          </a:bodyPr>
          <a:lstStyle/>
          <a:p>
            <a:r>
              <a:rPr lang="zh-TW" altLang="en-US" sz="1600" dirty="0">
                <a:ln w="0"/>
                <a:latin typeface="微軟正黑體" panose="020B0604030504040204" pitchFamily="34" charset="-120"/>
                <a:ea typeface="微軟正黑體" panose="020B0604030504040204" pitchFamily="34" charset="-120"/>
              </a:rPr>
              <a:t>由於本堂課是物聯網的運用，因此我們打算採用</a:t>
            </a:r>
            <a:r>
              <a:rPr lang="en-US" altLang="zh-TW" sz="1600" dirty="0">
                <a:ln w="0"/>
                <a:latin typeface="微軟正黑體" panose="020B0604030504040204" pitchFamily="34" charset="-120"/>
                <a:ea typeface="微軟正黑體" panose="020B0604030504040204" pitchFamily="34" charset="-120"/>
              </a:rPr>
              <a:t>MQTT</a:t>
            </a:r>
            <a:r>
              <a:rPr lang="zh-TW" altLang="en-US" sz="1600" dirty="0">
                <a:ln w="0"/>
                <a:latin typeface="微軟正黑體" panose="020B0604030504040204" pitchFamily="34" charset="-120"/>
                <a:ea typeface="微軟正黑體" panose="020B0604030504040204" pitchFamily="34" charset="-120"/>
              </a:rPr>
              <a:t>此協定，它所需要的網路頻寬是很低的，而且需要的硬體資源也是低的。很適合用在低功耗和網絡帶寬有限的</a:t>
            </a:r>
            <a:r>
              <a:rPr lang="en-US" altLang="zh-TW" sz="1600" dirty="0">
                <a:ln w="0"/>
                <a:latin typeface="微軟正黑體" panose="020B0604030504040204" pitchFamily="34" charset="-120"/>
                <a:ea typeface="微軟正黑體" panose="020B0604030504040204" pitchFamily="34" charset="-120"/>
              </a:rPr>
              <a:t>IoT</a:t>
            </a:r>
            <a:r>
              <a:rPr lang="zh-TW" altLang="en-US" sz="1600" dirty="0">
                <a:ln w="0"/>
                <a:latin typeface="微軟正黑體" panose="020B0604030504040204" pitchFamily="34" charset="-120"/>
                <a:ea typeface="微軟正黑體" panose="020B0604030504040204" pitchFamily="34" charset="-120"/>
              </a:rPr>
              <a:t>環境。</a:t>
            </a:r>
            <a:endParaRPr lang="en-US" altLang="zh-TW" sz="1600" dirty="0">
              <a:ln w="0"/>
              <a:latin typeface="微軟正黑體" panose="020B0604030504040204" pitchFamily="34" charset="-120"/>
              <a:ea typeface="微軟正黑體" panose="020B0604030504040204" pitchFamily="34" charset="-120"/>
            </a:endParaRPr>
          </a:p>
        </p:txBody>
      </p:sp>
      <p:pic>
        <p:nvPicPr>
          <p:cNvPr id="3" name="圖形 2">
            <a:extLst>
              <a:ext uri="{FF2B5EF4-FFF2-40B4-BE49-F238E27FC236}">
                <a16:creationId xmlns:a16="http://schemas.microsoft.com/office/drawing/2014/main" id="{D5868F92-DB94-4640-A00D-02460B5801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7427" y="1844824"/>
            <a:ext cx="7118464" cy="3948239"/>
          </a:xfrm>
          <a:prstGeom prst="rect">
            <a:avLst/>
          </a:prstGeom>
        </p:spPr>
      </p:pic>
    </p:spTree>
    <p:extLst>
      <p:ext uri="{BB962C8B-B14F-4D97-AF65-F5344CB8AC3E}">
        <p14:creationId xmlns:p14="http://schemas.microsoft.com/office/powerpoint/2010/main" val="25979629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12"/>
          <p:cNvSpPr txBox="1"/>
          <p:nvPr/>
        </p:nvSpPr>
        <p:spPr>
          <a:xfrm>
            <a:off x="1839781" y="4432172"/>
            <a:ext cx="2462149" cy="1750416"/>
          </a:xfrm>
          <a:prstGeom prst="rect">
            <a:avLst/>
          </a:prstGeom>
          <a:noFill/>
        </p:spPr>
        <p:txBody>
          <a:bodyPr wrap="none" rtlCol="0">
            <a:spAutoFit/>
          </a:bodyPr>
          <a:lstStyle/>
          <a:p>
            <a:pPr algn="ctr">
              <a:lnSpc>
                <a:spcPct val="130000"/>
              </a:lnSpc>
              <a:spcAft>
                <a:spcPts val="0"/>
              </a:spcAft>
              <a:defRPr/>
            </a:pPr>
            <a:r>
              <a:rPr lang="zh-TW" altLang="en-US" sz="54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動機</a:t>
            </a:r>
          </a:p>
          <a:p>
            <a:pPr algn="ctr">
              <a:lnSpc>
                <a:spcPct val="130000"/>
              </a:lnSpc>
              <a:spcAft>
                <a:spcPts val="0"/>
              </a:spcAft>
              <a:defRPr/>
            </a:pPr>
            <a:r>
              <a:rPr lang="en-US" altLang="zh-TW" sz="32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Motivation</a:t>
            </a:r>
          </a:p>
        </p:txBody>
      </p:sp>
      <p:sp>
        <p:nvSpPr>
          <p:cNvPr id="55" name="文本框 13"/>
          <p:cNvSpPr txBox="1"/>
          <p:nvPr/>
        </p:nvSpPr>
        <p:spPr>
          <a:xfrm>
            <a:off x="2260378" y="4006230"/>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800" dirty="0">
                <a:solidFill>
                  <a:srgbClr val="202A36"/>
                </a:solidFill>
              </a:rPr>
              <a:t>第一部分</a:t>
            </a:r>
          </a:p>
        </p:txBody>
      </p:sp>
      <p:sp>
        <p:nvSpPr>
          <p:cNvPr id="57" name="椭圆 56"/>
          <p:cNvSpPr/>
          <p:nvPr/>
        </p:nvSpPr>
        <p:spPr>
          <a:xfrm>
            <a:off x="2052459" y="1413384"/>
            <a:ext cx="2036802" cy="203680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6095220" y="-2434"/>
            <a:ext cx="6099175"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文本框 33"/>
          <p:cNvSpPr txBox="1"/>
          <p:nvPr/>
        </p:nvSpPr>
        <p:spPr>
          <a:xfrm>
            <a:off x="8879459" y="2004809"/>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TW" altLang="en-US" sz="2000" b="0" dirty="0">
                <a:solidFill>
                  <a:schemeClr val="bg1">
                    <a:lumMod val="95000"/>
                  </a:schemeClr>
                </a:solidFill>
              </a:rPr>
              <a:t>開發動機</a:t>
            </a:r>
            <a:endParaRPr lang="zh-CN" altLang="en-US" sz="2000" b="0" dirty="0">
              <a:solidFill>
                <a:schemeClr val="bg1">
                  <a:lumMod val="95000"/>
                </a:schemeClr>
              </a:solidFill>
            </a:endParaRPr>
          </a:p>
        </p:txBody>
      </p:sp>
      <p:sp>
        <p:nvSpPr>
          <p:cNvPr id="62" name="文本框 34"/>
          <p:cNvSpPr txBox="1"/>
          <p:nvPr/>
        </p:nvSpPr>
        <p:spPr>
          <a:xfrm>
            <a:off x="8898895" y="2817468"/>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TW" altLang="en-US" sz="2000" b="0" dirty="0">
                <a:solidFill>
                  <a:schemeClr val="bg1">
                    <a:lumMod val="95000"/>
                  </a:schemeClr>
                </a:solidFill>
              </a:rPr>
              <a:t>情境用途</a:t>
            </a:r>
            <a:endParaRPr lang="zh-CN" altLang="en-US" sz="2000" b="0" dirty="0">
              <a:solidFill>
                <a:schemeClr val="bg1">
                  <a:lumMod val="95000"/>
                </a:schemeClr>
              </a:solidFill>
            </a:endParaRPr>
          </a:p>
        </p:txBody>
      </p:sp>
      <p:cxnSp>
        <p:nvCxnSpPr>
          <p:cNvPr id="66" name="直接连接符 65"/>
          <p:cNvCxnSpPr/>
          <p:nvPr/>
        </p:nvCxnSpPr>
        <p:spPr>
          <a:xfrm flipV="1">
            <a:off x="8316192" y="2204864"/>
            <a:ext cx="0" cy="761956"/>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8316192" y="3017523"/>
            <a:ext cx="0" cy="761956"/>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pic>
        <p:nvPicPr>
          <p:cNvPr id="19" name="圖形 18" descr="燈泡">
            <a:extLst>
              <a:ext uri="{FF2B5EF4-FFF2-40B4-BE49-F238E27FC236}">
                <a16:creationId xmlns:a16="http://schemas.microsoft.com/office/drawing/2014/main" id="{09FD7CB6-125F-4302-804A-5D15032448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52459" y="1403039"/>
            <a:ext cx="2036802" cy="2036802"/>
          </a:xfrm>
          <a:prstGeom prst="rect">
            <a:avLst/>
          </a:prstGeom>
        </p:spPr>
      </p:pic>
      <p:cxnSp>
        <p:nvCxnSpPr>
          <p:cNvPr id="20" name="直接连接符 65">
            <a:extLst>
              <a:ext uri="{FF2B5EF4-FFF2-40B4-BE49-F238E27FC236}">
                <a16:creationId xmlns:a16="http://schemas.microsoft.com/office/drawing/2014/main" id="{6D29B79A-A4C8-4AEC-BB47-D5B5D06F5580}"/>
              </a:ext>
            </a:extLst>
          </p:cNvPr>
          <p:cNvCxnSpPr/>
          <p:nvPr/>
        </p:nvCxnSpPr>
        <p:spPr>
          <a:xfrm flipV="1">
            <a:off x="8316192" y="3774546"/>
            <a:ext cx="0" cy="761956"/>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21" name="文本框 34">
            <a:extLst>
              <a:ext uri="{FF2B5EF4-FFF2-40B4-BE49-F238E27FC236}">
                <a16:creationId xmlns:a16="http://schemas.microsoft.com/office/drawing/2014/main" id="{72D619EF-84AC-4467-9407-69286F055E40}"/>
              </a:ext>
            </a:extLst>
          </p:cNvPr>
          <p:cNvSpPr txBox="1"/>
          <p:nvPr/>
        </p:nvSpPr>
        <p:spPr>
          <a:xfrm>
            <a:off x="8898895" y="3574491"/>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TW" altLang="en-US" sz="2000" b="0" dirty="0">
                <a:solidFill>
                  <a:schemeClr val="bg1">
                    <a:lumMod val="95000"/>
                  </a:schemeClr>
                </a:solidFill>
              </a:rPr>
              <a:t>現實問題</a:t>
            </a:r>
            <a:endParaRPr lang="zh-CN" altLang="en-US" sz="2000" b="0" dirty="0">
              <a:solidFill>
                <a:schemeClr val="bg1">
                  <a:lumMod val="95000"/>
                </a:schemeClr>
              </a:solidFill>
            </a:endParaRPr>
          </a:p>
        </p:txBody>
      </p:sp>
    </p:spTree>
    <p:extLst>
      <p:ext uri="{BB962C8B-B14F-4D97-AF65-F5344CB8AC3E}">
        <p14:creationId xmlns:p14="http://schemas.microsoft.com/office/powerpoint/2010/main" val="3527058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23224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MQTT</a:t>
            </a:r>
            <a:r>
              <a:rPr lang="zh-TW" altLang="en-US" dirty="0">
                <a:solidFill>
                  <a:schemeClr val="tx1">
                    <a:lumMod val="65000"/>
                    <a:lumOff val="35000"/>
                  </a:schemeClr>
                </a:solidFill>
                <a:latin typeface="微软雅黑" pitchFamily="34" charset="-122"/>
                <a:ea typeface="微软雅黑" pitchFamily="34" charset="-122"/>
              </a:rPr>
              <a:t>介紹</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15" name="文本框 12">
            <a:extLst>
              <a:ext uri="{FF2B5EF4-FFF2-40B4-BE49-F238E27FC236}">
                <a16:creationId xmlns:a16="http://schemas.microsoft.com/office/drawing/2014/main" id="{B4CBC783-EED6-42AE-9A12-CBBB37DF7607}"/>
              </a:ext>
            </a:extLst>
          </p:cNvPr>
          <p:cNvSpPr txBox="1"/>
          <p:nvPr/>
        </p:nvSpPr>
        <p:spPr>
          <a:xfrm>
            <a:off x="1057027" y="777481"/>
            <a:ext cx="3068404" cy="1067343"/>
          </a:xfrm>
          <a:prstGeom prst="rect">
            <a:avLst/>
          </a:prstGeom>
          <a:noFill/>
        </p:spPr>
        <p:txBody>
          <a:bodyPr wrap="none" rtlCol="0">
            <a:spAutoFit/>
          </a:bodyPr>
          <a:lstStyle/>
          <a:p>
            <a:pPr algn="ctr">
              <a:lnSpc>
                <a:spcPct val="130000"/>
              </a:lnSpc>
              <a:spcAft>
                <a:spcPts val="0"/>
              </a:spcAft>
              <a:defRPr/>
            </a:pPr>
            <a:r>
              <a:rPr lang="en-US" altLang="zh-TW" sz="5400" kern="1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MQTT(2)</a:t>
            </a:r>
          </a:p>
        </p:txBody>
      </p:sp>
      <p:sp>
        <p:nvSpPr>
          <p:cNvPr id="16" name="矩形 15">
            <a:extLst>
              <a:ext uri="{FF2B5EF4-FFF2-40B4-BE49-F238E27FC236}">
                <a16:creationId xmlns:a16="http://schemas.microsoft.com/office/drawing/2014/main" id="{812F54EA-5212-43C7-9427-472D58A665FD}"/>
              </a:ext>
            </a:extLst>
          </p:cNvPr>
          <p:cNvSpPr/>
          <p:nvPr/>
        </p:nvSpPr>
        <p:spPr>
          <a:xfrm>
            <a:off x="723241" y="2310450"/>
            <a:ext cx="5487790" cy="2800767"/>
          </a:xfrm>
          <a:prstGeom prst="rect">
            <a:avLst/>
          </a:prstGeom>
          <a:noFill/>
        </p:spPr>
        <p:txBody>
          <a:bodyPr wrap="square" lIns="91440" tIns="45720" rIns="91440" bIns="45720">
            <a:spAutoFit/>
          </a:bodyPr>
          <a:lstStyle/>
          <a:p>
            <a:pPr algn="l">
              <a:buFont typeface="Arial" panose="020B0604020202020204" pitchFamily="34" charset="0"/>
              <a:buChar char="•"/>
            </a:pPr>
            <a:r>
              <a:rPr lang="zh-TW" altLang="en-US" sz="1600" b="0" i="0" dirty="0">
                <a:solidFill>
                  <a:srgbClr val="303233"/>
                </a:solidFill>
                <a:effectLst/>
                <a:latin typeface="微軟正黑體" panose="020B0604030504040204" pitchFamily="34" charset="-120"/>
                <a:ea typeface="微軟正黑體" panose="020B0604030504040204" pitchFamily="34" charset="-120"/>
              </a:rPr>
              <a:t>使用發佈</a:t>
            </a:r>
            <a:r>
              <a:rPr lang="en-US" altLang="zh-TW" sz="1600" b="0" i="0" dirty="0">
                <a:solidFill>
                  <a:srgbClr val="303233"/>
                </a:solidFill>
                <a:effectLst/>
                <a:latin typeface="微軟正黑體" panose="020B0604030504040204" pitchFamily="34" charset="-120"/>
                <a:ea typeface="微軟正黑體" panose="020B0604030504040204" pitchFamily="34" charset="-120"/>
              </a:rPr>
              <a:t>(Publish) / </a:t>
            </a:r>
            <a:r>
              <a:rPr lang="zh-TW" altLang="en-US" sz="1600" b="0" i="0" dirty="0">
                <a:solidFill>
                  <a:srgbClr val="303233"/>
                </a:solidFill>
                <a:effectLst/>
                <a:latin typeface="微軟正黑體" panose="020B0604030504040204" pitchFamily="34" charset="-120"/>
                <a:ea typeface="微軟正黑體" panose="020B0604030504040204" pitchFamily="34" charset="-120"/>
              </a:rPr>
              <a:t>訂閱</a:t>
            </a:r>
            <a:r>
              <a:rPr lang="en-US" altLang="zh-TW" sz="1600" b="0" i="0" dirty="0">
                <a:solidFill>
                  <a:srgbClr val="303233"/>
                </a:solidFill>
                <a:effectLst/>
                <a:latin typeface="微軟正黑體" panose="020B0604030504040204" pitchFamily="34" charset="-120"/>
                <a:ea typeface="微軟正黑體" panose="020B0604030504040204" pitchFamily="34" charset="-120"/>
              </a:rPr>
              <a:t>(Subscribe)</a:t>
            </a:r>
            <a:r>
              <a:rPr lang="zh-TW" altLang="en-US" sz="1600" b="0" i="0" dirty="0">
                <a:solidFill>
                  <a:srgbClr val="303233"/>
                </a:solidFill>
                <a:effectLst/>
                <a:latin typeface="微軟正黑體" panose="020B0604030504040204" pitchFamily="34" charset="-120"/>
                <a:ea typeface="微軟正黑體" panose="020B0604030504040204" pitchFamily="34" charset="-120"/>
              </a:rPr>
              <a:t>的機制傳訊</a:t>
            </a:r>
          </a:p>
          <a:p>
            <a:pPr algn="l">
              <a:buFont typeface="Arial" panose="020B0604020202020204" pitchFamily="34" charset="0"/>
              <a:buChar char="•"/>
            </a:pPr>
            <a:r>
              <a:rPr lang="en-US" altLang="zh-TW" sz="1600" b="0" i="0" dirty="0">
                <a:solidFill>
                  <a:srgbClr val="303233"/>
                </a:solidFill>
                <a:effectLst/>
                <a:latin typeface="微軟正黑體" panose="020B0604030504040204" pitchFamily="34" charset="-120"/>
                <a:ea typeface="微軟正黑體" panose="020B0604030504040204" pitchFamily="34" charset="-120"/>
              </a:rPr>
              <a:t>4</a:t>
            </a:r>
            <a:r>
              <a:rPr lang="zh-TW" altLang="en-US" sz="1600" b="0" i="0" dirty="0">
                <a:solidFill>
                  <a:srgbClr val="303233"/>
                </a:solidFill>
                <a:effectLst/>
                <a:latin typeface="微軟正黑體" panose="020B0604030504040204" pitchFamily="34" charset="-120"/>
                <a:ea typeface="微軟正黑體" panose="020B0604030504040204" pitchFamily="34" charset="-120"/>
              </a:rPr>
              <a:t>個主要的元素</a:t>
            </a:r>
            <a:r>
              <a:rPr lang="en-US" altLang="zh-TW" sz="1600" b="0" i="0" dirty="0">
                <a:solidFill>
                  <a:srgbClr val="303233"/>
                </a:solidFill>
                <a:effectLst/>
                <a:latin typeface="微軟正黑體" panose="020B0604030504040204" pitchFamily="34" charset="-120"/>
                <a:ea typeface="微軟正黑體" panose="020B0604030504040204" pitchFamily="34" charset="-120"/>
              </a:rPr>
              <a:t>:</a:t>
            </a:r>
          </a:p>
          <a:p>
            <a:pPr algn="l"/>
            <a:r>
              <a:rPr lang="en-US" altLang="zh-TW" sz="1600" dirty="0">
                <a:solidFill>
                  <a:srgbClr val="303233"/>
                </a:solidFill>
                <a:latin typeface="微軟正黑體" panose="020B0604030504040204" pitchFamily="34" charset="-120"/>
                <a:ea typeface="微軟正黑體" panose="020B0604030504040204" pitchFamily="34" charset="-120"/>
              </a:rPr>
              <a:t>  -</a:t>
            </a:r>
            <a:r>
              <a:rPr lang="zh-TW" altLang="en-US" sz="1600" b="0" i="0" dirty="0">
                <a:solidFill>
                  <a:srgbClr val="303233"/>
                </a:solidFill>
                <a:effectLst/>
                <a:latin typeface="微軟正黑體" panose="020B0604030504040204" pitchFamily="34" charset="-120"/>
                <a:ea typeface="微軟正黑體" panose="020B0604030504040204" pitchFamily="34" charset="-120"/>
              </a:rPr>
              <a:t>發佈者 </a:t>
            </a:r>
            <a:r>
              <a:rPr lang="en-US" altLang="zh-TW" sz="1600" b="0" i="0" dirty="0">
                <a:solidFill>
                  <a:srgbClr val="303233"/>
                </a:solidFill>
                <a:effectLst/>
                <a:latin typeface="微軟正黑體" panose="020B0604030504040204" pitchFamily="34" charset="-120"/>
                <a:ea typeface="微軟正黑體" panose="020B0604030504040204" pitchFamily="34" charset="-120"/>
              </a:rPr>
              <a:t>(Publisher)</a:t>
            </a:r>
          </a:p>
          <a:p>
            <a:pPr algn="l"/>
            <a:r>
              <a:rPr lang="en-US" altLang="zh-TW" sz="1600" dirty="0">
                <a:solidFill>
                  <a:srgbClr val="303233"/>
                </a:solidFill>
                <a:latin typeface="微軟正黑體" panose="020B0604030504040204" pitchFamily="34" charset="-120"/>
                <a:ea typeface="微軟正黑體" panose="020B0604030504040204" pitchFamily="34" charset="-120"/>
              </a:rPr>
              <a:t>  -</a:t>
            </a:r>
            <a:r>
              <a:rPr lang="zh-TW" altLang="en-US" sz="1600" b="0" i="0" dirty="0">
                <a:solidFill>
                  <a:srgbClr val="303233"/>
                </a:solidFill>
                <a:effectLst/>
                <a:latin typeface="微軟正黑體" panose="020B0604030504040204" pitchFamily="34" charset="-120"/>
                <a:ea typeface="微軟正黑體" panose="020B0604030504040204" pitchFamily="34" charset="-120"/>
              </a:rPr>
              <a:t>訂閱者 </a:t>
            </a:r>
            <a:r>
              <a:rPr lang="en-US" altLang="zh-TW" sz="1600" b="0" i="0" dirty="0">
                <a:solidFill>
                  <a:srgbClr val="303233"/>
                </a:solidFill>
                <a:effectLst/>
                <a:latin typeface="微軟正黑體" panose="020B0604030504040204" pitchFamily="34" charset="-120"/>
                <a:ea typeface="微軟正黑體" panose="020B0604030504040204" pitchFamily="34" charset="-120"/>
              </a:rPr>
              <a:t>(Subscriber)</a:t>
            </a:r>
          </a:p>
          <a:p>
            <a:pPr algn="l"/>
            <a:r>
              <a:rPr lang="en-US" altLang="zh-TW" sz="1600" dirty="0">
                <a:solidFill>
                  <a:srgbClr val="303233"/>
                </a:solidFill>
                <a:latin typeface="微軟正黑體" panose="020B0604030504040204" pitchFamily="34" charset="-120"/>
                <a:ea typeface="微軟正黑體" panose="020B0604030504040204" pitchFamily="34" charset="-120"/>
              </a:rPr>
              <a:t>  -</a:t>
            </a:r>
            <a:r>
              <a:rPr lang="zh-TW" altLang="en-US" sz="1600" b="0" i="0" dirty="0">
                <a:solidFill>
                  <a:srgbClr val="303233"/>
                </a:solidFill>
                <a:effectLst/>
                <a:latin typeface="微軟正黑體" panose="020B0604030504040204" pitchFamily="34" charset="-120"/>
                <a:ea typeface="微軟正黑體" panose="020B0604030504040204" pitchFamily="34" charset="-120"/>
              </a:rPr>
              <a:t>主題 </a:t>
            </a:r>
            <a:r>
              <a:rPr lang="en-US" altLang="zh-TW" sz="1600" b="0" i="0" dirty="0">
                <a:solidFill>
                  <a:srgbClr val="303233"/>
                </a:solidFill>
                <a:effectLst/>
                <a:latin typeface="微軟正黑體" panose="020B0604030504040204" pitchFamily="34" charset="-120"/>
                <a:ea typeface="微軟正黑體" panose="020B0604030504040204" pitchFamily="34" charset="-120"/>
              </a:rPr>
              <a:t>(Topic)</a:t>
            </a:r>
          </a:p>
          <a:p>
            <a:pPr algn="l"/>
            <a:r>
              <a:rPr lang="en-US" altLang="zh-TW" sz="1600" dirty="0">
                <a:solidFill>
                  <a:srgbClr val="303233"/>
                </a:solidFill>
                <a:latin typeface="微軟正黑體" panose="020B0604030504040204" pitchFamily="34" charset="-120"/>
                <a:ea typeface="微軟正黑體" panose="020B0604030504040204" pitchFamily="34" charset="-120"/>
              </a:rPr>
              <a:t>  -</a:t>
            </a:r>
            <a:r>
              <a:rPr lang="zh-TW" altLang="en-US" sz="1600" b="0" i="0" dirty="0">
                <a:solidFill>
                  <a:srgbClr val="303233"/>
                </a:solidFill>
                <a:effectLst/>
                <a:latin typeface="微軟正黑體" panose="020B0604030504040204" pitchFamily="34" charset="-120"/>
                <a:ea typeface="微軟正黑體" panose="020B0604030504040204" pitchFamily="34" charset="-120"/>
              </a:rPr>
              <a:t>轉訊站 </a:t>
            </a:r>
            <a:r>
              <a:rPr lang="en-US" altLang="zh-TW" sz="1600" b="0" i="0" dirty="0">
                <a:solidFill>
                  <a:srgbClr val="303233"/>
                </a:solidFill>
                <a:effectLst/>
                <a:latin typeface="微軟正黑體" panose="020B0604030504040204" pitchFamily="34" charset="-120"/>
                <a:ea typeface="微軟正黑體" panose="020B0604030504040204" pitchFamily="34" charset="-120"/>
              </a:rPr>
              <a:t>(Broker)</a:t>
            </a:r>
          </a:p>
          <a:p>
            <a:endParaRPr lang="en-US" altLang="zh-TW" sz="1600" dirty="0">
              <a:solidFill>
                <a:srgbClr val="303233"/>
              </a:solidFill>
              <a:latin typeface="微軟正黑體" panose="020B0604030504040204" pitchFamily="34" charset="-120"/>
              <a:ea typeface="微軟正黑體" panose="020B0604030504040204" pitchFamily="34" charset="-120"/>
            </a:endParaRPr>
          </a:p>
          <a:p>
            <a:r>
              <a:rPr lang="zh-TW" altLang="en-US" sz="1600" b="0" i="0" dirty="0">
                <a:solidFill>
                  <a:srgbClr val="303233"/>
                </a:solidFill>
                <a:effectLst/>
                <a:latin typeface="微軟正黑體" panose="020B0604030504040204" pitchFamily="34" charset="-120"/>
                <a:ea typeface="微軟正黑體" panose="020B0604030504040204" pitchFamily="34" charset="-120"/>
              </a:rPr>
              <a:t>運作原理</a:t>
            </a:r>
            <a:r>
              <a:rPr lang="en-US" altLang="zh-TW" sz="1600" b="0" i="0" dirty="0">
                <a:solidFill>
                  <a:srgbClr val="303233"/>
                </a:solidFill>
                <a:effectLst/>
                <a:latin typeface="微軟正黑體" panose="020B0604030504040204" pitchFamily="34" charset="-120"/>
                <a:ea typeface="微軟正黑體" panose="020B0604030504040204" pitchFamily="34" charset="-120"/>
              </a:rPr>
              <a:t>:</a:t>
            </a:r>
          </a:p>
          <a:p>
            <a:pPr algn="l">
              <a:buFont typeface="Arial" panose="020B0604020202020204" pitchFamily="34" charset="0"/>
              <a:buChar char="•"/>
            </a:pPr>
            <a:r>
              <a:rPr lang="zh-TW" altLang="en-US" sz="1600" b="0" i="0" dirty="0">
                <a:solidFill>
                  <a:srgbClr val="303233"/>
                </a:solidFill>
                <a:effectLst/>
                <a:latin typeface="Lato"/>
              </a:rPr>
              <a:t>由發布者 </a:t>
            </a:r>
            <a:r>
              <a:rPr lang="en-US" altLang="zh-TW" sz="1600" b="0" i="0" dirty="0">
                <a:solidFill>
                  <a:srgbClr val="303233"/>
                </a:solidFill>
                <a:effectLst/>
                <a:latin typeface="Lato"/>
              </a:rPr>
              <a:t>Publish </a:t>
            </a:r>
            <a:r>
              <a:rPr lang="zh-TW" altLang="en-US" sz="1600" b="0" i="0" dirty="0">
                <a:solidFill>
                  <a:srgbClr val="303233"/>
                </a:solidFill>
                <a:effectLst/>
                <a:latin typeface="Lato"/>
              </a:rPr>
              <a:t>發佈一個主題，</a:t>
            </a:r>
          </a:p>
          <a:p>
            <a:pPr algn="l">
              <a:buFont typeface="Arial" panose="020B0604020202020204" pitchFamily="34" charset="0"/>
              <a:buChar char="•"/>
            </a:pPr>
            <a:r>
              <a:rPr lang="zh-TW" altLang="en-US" sz="1600" b="0" i="0" dirty="0">
                <a:solidFill>
                  <a:srgbClr val="303233"/>
                </a:solidFill>
                <a:effectLst/>
                <a:latin typeface="Lato"/>
              </a:rPr>
              <a:t>然後就會傳送給 </a:t>
            </a:r>
            <a:r>
              <a:rPr lang="en-US" altLang="zh-TW" sz="1600" b="0" i="0" dirty="0">
                <a:solidFill>
                  <a:srgbClr val="303233"/>
                </a:solidFill>
                <a:effectLst/>
                <a:latin typeface="Lato"/>
              </a:rPr>
              <a:t>Broker</a:t>
            </a:r>
          </a:p>
          <a:p>
            <a:pPr algn="l">
              <a:buFont typeface="Arial" panose="020B0604020202020204" pitchFamily="34" charset="0"/>
              <a:buChar char="•"/>
            </a:pPr>
            <a:r>
              <a:rPr lang="zh-TW" altLang="en-US" sz="1600" b="0" i="0" dirty="0">
                <a:solidFill>
                  <a:srgbClr val="303233"/>
                </a:solidFill>
                <a:effectLst/>
                <a:latin typeface="Lato"/>
              </a:rPr>
              <a:t>由 </a:t>
            </a:r>
            <a:r>
              <a:rPr lang="en-US" altLang="zh-TW" sz="1600" b="0" i="0" dirty="0">
                <a:solidFill>
                  <a:srgbClr val="303233"/>
                </a:solidFill>
                <a:effectLst/>
                <a:latin typeface="Lato"/>
              </a:rPr>
              <a:t>Broker </a:t>
            </a:r>
            <a:r>
              <a:rPr lang="zh-TW" altLang="en-US" sz="1600" b="0" i="0" dirty="0">
                <a:solidFill>
                  <a:srgbClr val="303233"/>
                </a:solidFill>
                <a:effectLst/>
                <a:latin typeface="Lato"/>
              </a:rPr>
              <a:t>轉發給有 </a:t>
            </a:r>
            <a:r>
              <a:rPr lang="en-US" altLang="zh-TW" sz="1600" b="0" i="0" dirty="0">
                <a:solidFill>
                  <a:srgbClr val="303233"/>
                </a:solidFill>
                <a:effectLst/>
                <a:latin typeface="Lato"/>
              </a:rPr>
              <a:t>Subscribe </a:t>
            </a:r>
            <a:r>
              <a:rPr lang="zh-TW" altLang="en-US" sz="1600" b="0" i="0" dirty="0">
                <a:solidFill>
                  <a:srgbClr val="303233"/>
                </a:solidFill>
                <a:effectLst/>
                <a:latin typeface="Lato"/>
              </a:rPr>
              <a:t>訂閱該主題的人</a:t>
            </a:r>
          </a:p>
        </p:txBody>
      </p:sp>
      <p:pic>
        <p:nvPicPr>
          <p:cNvPr id="4" name="圖片 3">
            <a:extLst>
              <a:ext uri="{FF2B5EF4-FFF2-40B4-BE49-F238E27FC236}">
                <a16:creationId xmlns:a16="http://schemas.microsoft.com/office/drawing/2014/main" id="{A4763FBB-E970-4D45-81EB-4BA728BD0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571" y="2071685"/>
            <a:ext cx="5408441" cy="3139319"/>
          </a:xfrm>
          <a:prstGeom prst="rect">
            <a:avLst/>
          </a:prstGeom>
        </p:spPr>
      </p:pic>
    </p:spTree>
    <p:extLst>
      <p:ext uri="{BB962C8B-B14F-4D97-AF65-F5344CB8AC3E}">
        <p14:creationId xmlns:p14="http://schemas.microsoft.com/office/powerpoint/2010/main" val="3441560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23224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MQTT</a:t>
            </a:r>
            <a:r>
              <a:rPr lang="zh-TW" altLang="en-US" dirty="0">
                <a:solidFill>
                  <a:schemeClr val="tx1">
                    <a:lumMod val="65000"/>
                    <a:lumOff val="35000"/>
                  </a:schemeClr>
                </a:solidFill>
                <a:latin typeface="微软雅黑" pitchFamily="34" charset="-122"/>
                <a:ea typeface="微软雅黑" pitchFamily="34" charset="-122"/>
              </a:rPr>
              <a:t>架構</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15" name="文本框 12">
            <a:extLst>
              <a:ext uri="{FF2B5EF4-FFF2-40B4-BE49-F238E27FC236}">
                <a16:creationId xmlns:a16="http://schemas.microsoft.com/office/drawing/2014/main" id="{B4CBC783-EED6-42AE-9A12-CBBB37DF7607}"/>
              </a:ext>
            </a:extLst>
          </p:cNvPr>
          <p:cNvSpPr txBox="1"/>
          <p:nvPr/>
        </p:nvSpPr>
        <p:spPr>
          <a:xfrm>
            <a:off x="696295" y="648181"/>
            <a:ext cx="4748416" cy="923330"/>
          </a:xfrm>
          <a:prstGeom prst="rect">
            <a:avLst/>
          </a:prstGeom>
          <a:noFill/>
        </p:spPr>
        <p:txBody>
          <a:bodyPr wrap="square" rtlCol="0">
            <a:spAutoFit/>
          </a:bodyPr>
          <a:lstStyle/>
          <a:p>
            <a:pPr algn="l"/>
            <a:r>
              <a:rPr lang="en-US" altLang="zh-TW" sz="5400" b="0" i="0" dirty="0">
                <a:solidFill>
                  <a:srgbClr val="202124"/>
                </a:solidFill>
                <a:effectLst/>
                <a:latin typeface="Google Sans"/>
              </a:rPr>
              <a:t>MQTT-Publisher</a:t>
            </a:r>
          </a:p>
        </p:txBody>
      </p:sp>
      <p:sp>
        <p:nvSpPr>
          <p:cNvPr id="16" name="矩形 15">
            <a:extLst>
              <a:ext uri="{FF2B5EF4-FFF2-40B4-BE49-F238E27FC236}">
                <a16:creationId xmlns:a16="http://schemas.microsoft.com/office/drawing/2014/main" id="{812F54EA-5212-43C7-9427-472D58A665FD}"/>
              </a:ext>
            </a:extLst>
          </p:cNvPr>
          <p:cNvSpPr/>
          <p:nvPr/>
        </p:nvSpPr>
        <p:spPr>
          <a:xfrm>
            <a:off x="723241" y="2310450"/>
            <a:ext cx="5487790" cy="338554"/>
          </a:xfrm>
          <a:prstGeom prst="rect">
            <a:avLst/>
          </a:prstGeom>
          <a:noFill/>
        </p:spPr>
        <p:txBody>
          <a:bodyPr wrap="square" lIns="91440" tIns="45720" rIns="91440" bIns="45720">
            <a:spAutoFit/>
          </a:bodyPr>
          <a:lstStyle/>
          <a:p>
            <a:pPr algn="l"/>
            <a:endParaRPr lang="zh-TW" altLang="en-US" sz="1600" b="0" i="0" dirty="0">
              <a:solidFill>
                <a:srgbClr val="303233"/>
              </a:solidFill>
              <a:effectLst/>
              <a:latin typeface="Lato"/>
            </a:endParaRPr>
          </a:p>
        </p:txBody>
      </p:sp>
      <p:sp>
        <p:nvSpPr>
          <p:cNvPr id="17" name="矩形 16">
            <a:extLst>
              <a:ext uri="{FF2B5EF4-FFF2-40B4-BE49-F238E27FC236}">
                <a16:creationId xmlns:a16="http://schemas.microsoft.com/office/drawing/2014/main" id="{626CBBA2-42FE-4545-9CE4-BF93C24CCAF6}"/>
              </a:ext>
            </a:extLst>
          </p:cNvPr>
          <p:cNvSpPr/>
          <p:nvPr/>
        </p:nvSpPr>
        <p:spPr>
          <a:xfrm>
            <a:off x="598977" y="2050628"/>
            <a:ext cx="3194594" cy="2308324"/>
          </a:xfrm>
          <a:prstGeom prst="rect">
            <a:avLst/>
          </a:prstGeom>
          <a:noFill/>
        </p:spPr>
        <p:txBody>
          <a:bodyPr wrap="square" lIns="91440" tIns="45720" rIns="91440" bIns="45720">
            <a:spAutoFit/>
          </a:bodyPr>
          <a:lstStyle/>
          <a:p>
            <a:r>
              <a:rPr lang="zh-TW" altLang="en-US" sz="1600" dirty="0">
                <a:ln w="0"/>
                <a:latin typeface="微軟正黑體" panose="020B0604030504040204" pitchFamily="34" charset="-120"/>
                <a:ea typeface="微軟正黑體" panose="020B0604030504040204" pitchFamily="34" charset="-120"/>
              </a:rPr>
              <a:t>在此處我們能看到所設定的相關</a:t>
            </a:r>
            <a:endParaRPr lang="en-US" altLang="zh-TW" sz="1600" dirty="0">
              <a:ln w="0"/>
              <a:latin typeface="微軟正黑體" panose="020B0604030504040204" pitchFamily="34" charset="-120"/>
              <a:ea typeface="微軟正黑體" panose="020B0604030504040204" pitchFamily="34" charset="-120"/>
            </a:endParaRPr>
          </a:p>
          <a:p>
            <a:r>
              <a:rPr lang="zh-TW" altLang="en-US" sz="1600" dirty="0">
                <a:ln w="0"/>
                <a:latin typeface="微軟正黑體" panose="020B0604030504040204" pitchFamily="34" charset="-120"/>
                <a:ea typeface="微軟正黑體" panose="020B0604030504040204" pitchFamily="34" charset="-120"/>
              </a:rPr>
              <a:t>參數</a:t>
            </a:r>
            <a:r>
              <a:rPr lang="en-US" altLang="zh-TW" sz="1600" dirty="0">
                <a:ln w="0"/>
                <a:latin typeface="微軟正黑體" panose="020B0604030504040204" pitchFamily="34" charset="-120"/>
                <a:ea typeface="微軟正黑體" panose="020B0604030504040204" pitchFamily="34" charset="-120"/>
              </a:rPr>
              <a:t>:</a:t>
            </a:r>
          </a:p>
          <a:p>
            <a:endParaRPr lang="en-US" altLang="zh-TW" sz="1600" dirty="0">
              <a:ln w="0"/>
              <a:latin typeface="微軟正黑體" panose="020B0604030504040204" pitchFamily="34" charset="-120"/>
              <a:ea typeface="微軟正黑體" panose="020B0604030504040204" pitchFamily="34" charset="-120"/>
            </a:endParaRPr>
          </a:p>
          <a:p>
            <a:r>
              <a:rPr lang="en-US" altLang="zh-TW" sz="1600" dirty="0">
                <a:ln w="0"/>
                <a:latin typeface="微軟正黑體" panose="020B0604030504040204" pitchFamily="34" charset="-120"/>
                <a:ea typeface="微軟正黑體" panose="020B0604030504040204" pitchFamily="34" charset="-120"/>
              </a:rPr>
              <a:t>-</a:t>
            </a:r>
            <a:r>
              <a:rPr lang="en-US" altLang="zh-TW" sz="1600" dirty="0" err="1">
                <a:ln w="0"/>
                <a:latin typeface="微軟正黑體" panose="020B0604030504040204" pitchFamily="34" charset="-120"/>
                <a:ea typeface="微軟正黑體" panose="020B0604030504040204" pitchFamily="34" charset="-120"/>
              </a:rPr>
              <a:t>setbroker</a:t>
            </a:r>
            <a:r>
              <a:rPr lang="en-US" altLang="zh-TW" sz="1600" dirty="0">
                <a:ln w="0"/>
                <a:latin typeface="微軟正黑體" panose="020B0604030504040204" pitchFamily="34" charset="-120"/>
                <a:ea typeface="微軟正黑體" panose="020B0604030504040204" pitchFamily="34" charset="-120"/>
              </a:rPr>
              <a:t>:</a:t>
            </a:r>
            <a:r>
              <a:rPr lang="zh-TW" altLang="en-US" sz="1600" dirty="0">
                <a:ln w="0"/>
                <a:latin typeface="微軟正黑體" panose="020B0604030504040204" pitchFamily="34" charset="-120"/>
                <a:ea typeface="微軟正黑體" panose="020B0604030504040204" pitchFamily="34" charset="-120"/>
              </a:rPr>
              <a:t>設定到</a:t>
            </a:r>
            <a:r>
              <a:rPr lang="en-US" altLang="zh-TW" sz="1600" dirty="0">
                <a:ln w="0"/>
                <a:latin typeface="微軟正黑體" panose="020B0604030504040204" pitchFamily="34" charset="-120"/>
                <a:ea typeface="微軟正黑體" panose="020B0604030504040204" pitchFamily="34" charset="-120"/>
              </a:rPr>
              <a:t>broker</a:t>
            </a:r>
            <a:r>
              <a:rPr lang="zh-TW" altLang="en-US" sz="1600" dirty="0">
                <a:ln w="0"/>
                <a:latin typeface="微軟正黑體" panose="020B0604030504040204" pitchFamily="34" charset="-120"/>
                <a:ea typeface="微軟正黑體" panose="020B0604030504040204" pitchFamily="34" charset="-120"/>
              </a:rPr>
              <a:t>的連接</a:t>
            </a:r>
            <a:endParaRPr lang="en-US" altLang="zh-TW" sz="1600" dirty="0">
              <a:ln w="0"/>
              <a:latin typeface="微軟正黑體" panose="020B0604030504040204" pitchFamily="34" charset="-120"/>
              <a:ea typeface="微軟正黑體" panose="020B0604030504040204" pitchFamily="34" charset="-120"/>
            </a:endParaRPr>
          </a:p>
          <a:p>
            <a:r>
              <a:rPr lang="en-US" altLang="zh-TW" sz="1600" dirty="0">
                <a:ln w="0"/>
                <a:latin typeface="微軟正黑體" panose="020B0604030504040204" pitchFamily="34" charset="-120"/>
                <a:ea typeface="微軟正黑體" panose="020B0604030504040204" pitchFamily="34" charset="-120"/>
              </a:rPr>
              <a:t>-Topic:</a:t>
            </a:r>
            <a:r>
              <a:rPr lang="zh-TW" altLang="en-US" sz="1600" dirty="0">
                <a:ln w="0"/>
                <a:latin typeface="微軟正黑體" panose="020B0604030504040204" pitchFamily="34" charset="-120"/>
                <a:ea typeface="微軟正黑體" panose="020B0604030504040204" pitchFamily="34" charset="-120"/>
              </a:rPr>
              <a:t>設置要傳的</a:t>
            </a:r>
            <a:r>
              <a:rPr lang="en-US" altLang="zh-TW" sz="1600" dirty="0">
                <a:ln w="0"/>
                <a:latin typeface="微軟正黑體" panose="020B0604030504040204" pitchFamily="34" charset="-120"/>
                <a:ea typeface="微軟正黑體" panose="020B0604030504040204" pitchFamily="34" charset="-120"/>
              </a:rPr>
              <a:t>Topic</a:t>
            </a:r>
          </a:p>
          <a:p>
            <a:r>
              <a:rPr lang="en-US" altLang="zh-TW" sz="1600" dirty="0">
                <a:ln w="0"/>
                <a:latin typeface="微軟正黑體" panose="020B0604030504040204" pitchFamily="34" charset="-120"/>
                <a:ea typeface="微軟正黑體" panose="020B0604030504040204" pitchFamily="34" charset="-120"/>
              </a:rPr>
              <a:t>-</a:t>
            </a:r>
            <a:r>
              <a:rPr lang="en-US" altLang="zh-TW" sz="1600" dirty="0" err="1">
                <a:ln w="0"/>
                <a:latin typeface="微軟正黑體" panose="020B0604030504040204" pitchFamily="34" charset="-120"/>
                <a:ea typeface="微軟正黑體" panose="020B0604030504040204" pitchFamily="34" charset="-120"/>
              </a:rPr>
              <a:t>Qos</a:t>
            </a:r>
            <a:r>
              <a:rPr lang="en-US" altLang="zh-TW" sz="1600" dirty="0">
                <a:ln w="0"/>
                <a:latin typeface="微軟正黑體" panose="020B0604030504040204" pitchFamily="34" charset="-120"/>
                <a:ea typeface="微軟正黑體" panose="020B0604030504040204" pitchFamily="34" charset="-120"/>
              </a:rPr>
              <a:t>:</a:t>
            </a:r>
          </a:p>
          <a:p>
            <a:r>
              <a:rPr lang="en-US" altLang="zh-TW" sz="1600" dirty="0">
                <a:ln w="0"/>
                <a:latin typeface="微軟正黑體" panose="020B0604030504040204" pitchFamily="34" charset="-120"/>
                <a:ea typeface="微軟正黑體" panose="020B0604030504040204" pitchFamily="34" charset="-120"/>
              </a:rPr>
              <a:t>0</a:t>
            </a:r>
            <a:r>
              <a:rPr lang="zh-TW" altLang="en-US" sz="1600" dirty="0">
                <a:ln w="0"/>
                <a:latin typeface="微軟正黑體" panose="020B0604030504040204" pitchFamily="34" charset="-120"/>
                <a:ea typeface="微軟正黑體" panose="020B0604030504040204" pitchFamily="34" charset="-120"/>
              </a:rPr>
              <a:t>：最多傳送一次（</a:t>
            </a:r>
            <a:r>
              <a:rPr lang="en-US" altLang="zh-TW" sz="1600" dirty="0">
                <a:ln w="0"/>
                <a:latin typeface="微軟正黑體" panose="020B0604030504040204" pitchFamily="34" charset="-120"/>
                <a:ea typeface="微軟正黑體" panose="020B0604030504040204" pitchFamily="34" charset="-120"/>
              </a:rPr>
              <a:t>at most once</a:t>
            </a:r>
            <a:r>
              <a:rPr lang="zh-TW" altLang="en-US" sz="1600" dirty="0">
                <a:ln w="0"/>
                <a:latin typeface="微軟正黑體" panose="020B0604030504040204" pitchFamily="34" charset="-120"/>
                <a:ea typeface="微軟正黑體" panose="020B0604030504040204" pitchFamily="34" charset="-120"/>
              </a:rPr>
              <a:t>）</a:t>
            </a:r>
          </a:p>
          <a:p>
            <a:r>
              <a:rPr lang="en-US" altLang="zh-TW" sz="1600" dirty="0">
                <a:ln w="0"/>
                <a:latin typeface="微軟正黑體" panose="020B0604030504040204" pitchFamily="34" charset="-120"/>
                <a:ea typeface="微軟正黑體" panose="020B0604030504040204" pitchFamily="34" charset="-120"/>
              </a:rPr>
              <a:t>1</a:t>
            </a:r>
            <a:r>
              <a:rPr lang="zh-TW" altLang="en-US" sz="1600" dirty="0">
                <a:ln w="0"/>
                <a:latin typeface="微軟正黑體" panose="020B0604030504040204" pitchFamily="34" charset="-120"/>
                <a:ea typeface="微軟正黑體" panose="020B0604030504040204" pitchFamily="34" charset="-120"/>
              </a:rPr>
              <a:t>：至少傳送一次（</a:t>
            </a:r>
            <a:r>
              <a:rPr lang="en-US" altLang="zh-TW" sz="1600" dirty="0">
                <a:ln w="0"/>
                <a:latin typeface="微軟正黑體" panose="020B0604030504040204" pitchFamily="34" charset="-120"/>
                <a:ea typeface="微軟正黑體" panose="020B0604030504040204" pitchFamily="34" charset="-120"/>
              </a:rPr>
              <a:t>at least once</a:t>
            </a:r>
            <a:r>
              <a:rPr lang="zh-TW" altLang="en-US" sz="1600" dirty="0">
                <a:ln w="0"/>
                <a:latin typeface="微軟正黑體" panose="020B0604030504040204" pitchFamily="34" charset="-120"/>
                <a:ea typeface="微軟正黑體" panose="020B0604030504040204" pitchFamily="34" charset="-120"/>
              </a:rPr>
              <a:t>）</a:t>
            </a:r>
          </a:p>
          <a:p>
            <a:r>
              <a:rPr lang="en-US" altLang="zh-TW" sz="1600" dirty="0">
                <a:ln w="0"/>
                <a:latin typeface="微軟正黑體" panose="020B0604030504040204" pitchFamily="34" charset="-120"/>
                <a:ea typeface="微軟正黑體" panose="020B0604030504040204" pitchFamily="34" charset="-120"/>
              </a:rPr>
              <a:t>2</a:t>
            </a:r>
            <a:r>
              <a:rPr lang="zh-TW" altLang="en-US" sz="1600" dirty="0">
                <a:ln w="0"/>
                <a:latin typeface="微軟正黑體" panose="020B0604030504040204" pitchFamily="34" charset="-120"/>
                <a:ea typeface="微軟正黑體" panose="020B0604030504040204" pitchFamily="34" charset="-120"/>
              </a:rPr>
              <a:t>：確實傳送一次（</a:t>
            </a:r>
            <a:r>
              <a:rPr lang="en-US" altLang="zh-TW" sz="1600" dirty="0">
                <a:ln w="0"/>
                <a:latin typeface="微軟正黑體" panose="020B0604030504040204" pitchFamily="34" charset="-120"/>
                <a:ea typeface="微軟正黑體" panose="020B0604030504040204" pitchFamily="34" charset="-120"/>
              </a:rPr>
              <a:t>exactly once</a:t>
            </a:r>
            <a:r>
              <a:rPr lang="zh-TW" altLang="en-US" sz="1600" dirty="0">
                <a:ln w="0"/>
                <a:latin typeface="微軟正黑體" panose="020B0604030504040204" pitchFamily="34" charset="-120"/>
                <a:ea typeface="微軟正黑體" panose="020B0604030504040204" pitchFamily="34" charset="-120"/>
              </a:rPr>
              <a:t>）</a:t>
            </a:r>
            <a:endParaRPr lang="en-US" altLang="zh-TW" sz="1600" dirty="0">
              <a:ln w="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C917AF53-677D-41B2-8C40-44ACC9B50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895" y="2060848"/>
            <a:ext cx="7620660" cy="3398815"/>
          </a:xfrm>
          <a:prstGeom prst="rect">
            <a:avLst/>
          </a:prstGeom>
        </p:spPr>
      </p:pic>
    </p:spTree>
    <p:extLst>
      <p:ext uri="{BB962C8B-B14F-4D97-AF65-F5344CB8AC3E}">
        <p14:creationId xmlns:p14="http://schemas.microsoft.com/office/powerpoint/2010/main" val="27061745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23224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MQTT</a:t>
            </a:r>
            <a:r>
              <a:rPr lang="zh-TW" altLang="en-US" dirty="0">
                <a:solidFill>
                  <a:schemeClr val="tx1">
                    <a:lumMod val="65000"/>
                    <a:lumOff val="35000"/>
                  </a:schemeClr>
                </a:solidFill>
                <a:latin typeface="微软雅黑" pitchFamily="34" charset="-122"/>
                <a:ea typeface="微软雅黑" pitchFamily="34" charset="-122"/>
              </a:rPr>
              <a:t>架構</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15" name="文本框 12">
            <a:extLst>
              <a:ext uri="{FF2B5EF4-FFF2-40B4-BE49-F238E27FC236}">
                <a16:creationId xmlns:a16="http://schemas.microsoft.com/office/drawing/2014/main" id="{B4CBC783-EED6-42AE-9A12-CBBB37DF7607}"/>
              </a:ext>
            </a:extLst>
          </p:cNvPr>
          <p:cNvSpPr txBox="1"/>
          <p:nvPr/>
        </p:nvSpPr>
        <p:spPr>
          <a:xfrm>
            <a:off x="696295" y="648181"/>
            <a:ext cx="4748416" cy="923330"/>
          </a:xfrm>
          <a:prstGeom prst="rect">
            <a:avLst/>
          </a:prstGeom>
          <a:noFill/>
        </p:spPr>
        <p:txBody>
          <a:bodyPr wrap="square" rtlCol="0">
            <a:spAutoFit/>
          </a:bodyPr>
          <a:lstStyle/>
          <a:p>
            <a:pPr algn="l"/>
            <a:r>
              <a:rPr lang="en-US" altLang="zh-TW" sz="5400" b="0" i="0" dirty="0">
                <a:solidFill>
                  <a:srgbClr val="202124"/>
                </a:solidFill>
                <a:effectLst/>
                <a:latin typeface="Google Sans"/>
              </a:rPr>
              <a:t>MQTT-Publisher</a:t>
            </a:r>
          </a:p>
        </p:txBody>
      </p:sp>
      <p:sp>
        <p:nvSpPr>
          <p:cNvPr id="16" name="矩形 15">
            <a:extLst>
              <a:ext uri="{FF2B5EF4-FFF2-40B4-BE49-F238E27FC236}">
                <a16:creationId xmlns:a16="http://schemas.microsoft.com/office/drawing/2014/main" id="{812F54EA-5212-43C7-9427-472D58A665FD}"/>
              </a:ext>
            </a:extLst>
          </p:cNvPr>
          <p:cNvSpPr/>
          <p:nvPr/>
        </p:nvSpPr>
        <p:spPr>
          <a:xfrm>
            <a:off x="723241" y="2310450"/>
            <a:ext cx="5487790" cy="338554"/>
          </a:xfrm>
          <a:prstGeom prst="rect">
            <a:avLst/>
          </a:prstGeom>
          <a:noFill/>
        </p:spPr>
        <p:txBody>
          <a:bodyPr wrap="square" lIns="91440" tIns="45720" rIns="91440" bIns="45720">
            <a:spAutoFit/>
          </a:bodyPr>
          <a:lstStyle/>
          <a:p>
            <a:pPr algn="l"/>
            <a:endParaRPr lang="zh-TW" altLang="en-US" sz="1600" b="0" i="0" dirty="0">
              <a:solidFill>
                <a:srgbClr val="303233"/>
              </a:solidFill>
              <a:effectLst/>
              <a:latin typeface="Lato"/>
            </a:endParaRPr>
          </a:p>
        </p:txBody>
      </p:sp>
      <p:sp>
        <p:nvSpPr>
          <p:cNvPr id="17" name="矩形 16">
            <a:extLst>
              <a:ext uri="{FF2B5EF4-FFF2-40B4-BE49-F238E27FC236}">
                <a16:creationId xmlns:a16="http://schemas.microsoft.com/office/drawing/2014/main" id="{626CBBA2-42FE-4545-9CE4-BF93C24CCAF6}"/>
              </a:ext>
            </a:extLst>
          </p:cNvPr>
          <p:cNvSpPr/>
          <p:nvPr/>
        </p:nvSpPr>
        <p:spPr>
          <a:xfrm>
            <a:off x="985019" y="2682472"/>
            <a:ext cx="3194594" cy="1077218"/>
          </a:xfrm>
          <a:prstGeom prst="rect">
            <a:avLst/>
          </a:prstGeom>
          <a:noFill/>
        </p:spPr>
        <p:txBody>
          <a:bodyPr wrap="square" lIns="91440" tIns="45720" rIns="91440" bIns="45720">
            <a:spAutoFit/>
          </a:bodyPr>
          <a:lstStyle/>
          <a:p>
            <a:r>
              <a:rPr lang="zh-TW" altLang="en-US" sz="1600" dirty="0">
                <a:ln w="0"/>
                <a:latin typeface="微軟正黑體" panose="020B0604030504040204" pitchFamily="34" charset="-120"/>
                <a:ea typeface="微軟正黑體" panose="020B0604030504040204" pitchFamily="34" charset="-120"/>
              </a:rPr>
              <a:t>在</a:t>
            </a:r>
            <a:r>
              <a:rPr lang="en-US" altLang="zh-TW" sz="1600" dirty="0">
                <a:ln w="0"/>
                <a:latin typeface="微軟正黑體" panose="020B0604030504040204" pitchFamily="34" charset="-120"/>
                <a:ea typeface="微軟正黑體" panose="020B0604030504040204" pitchFamily="34" charset="-120"/>
              </a:rPr>
              <a:t>MQTT</a:t>
            </a:r>
            <a:r>
              <a:rPr lang="zh-TW" altLang="en-US" sz="1600" dirty="0">
                <a:ln w="0"/>
                <a:latin typeface="微軟正黑體" panose="020B0604030504040204" pitchFamily="34" charset="-120"/>
                <a:ea typeface="微軟正黑體" panose="020B0604030504040204" pitchFamily="34" charset="-120"/>
              </a:rPr>
              <a:t>中，我們需要透過</a:t>
            </a:r>
            <a:r>
              <a:rPr lang="en-US" altLang="zh-TW" sz="1600" dirty="0">
                <a:ln w="0"/>
                <a:latin typeface="微軟正黑體" panose="020B0604030504040204" pitchFamily="34" charset="-120"/>
                <a:ea typeface="微軟正黑體" panose="020B0604030504040204" pitchFamily="34" charset="-120"/>
              </a:rPr>
              <a:t>Publisher</a:t>
            </a:r>
            <a:r>
              <a:rPr lang="zh-TW" altLang="en-US" sz="1600" dirty="0">
                <a:ln w="0"/>
                <a:latin typeface="微軟正黑體" panose="020B0604030504040204" pitchFamily="34" charset="-120"/>
                <a:ea typeface="微軟正黑體" panose="020B0604030504040204" pitchFamily="34" charset="-120"/>
              </a:rPr>
              <a:t>去執行</a:t>
            </a:r>
            <a:r>
              <a:rPr lang="en-US" altLang="zh-TW" sz="1600" dirty="0">
                <a:ln w="0"/>
                <a:latin typeface="微軟正黑體" panose="020B0604030504040204" pitchFamily="34" charset="-120"/>
                <a:ea typeface="微軟正黑體" panose="020B0604030504040204" pitchFamily="34" charset="-120"/>
              </a:rPr>
              <a:t>Topic</a:t>
            </a:r>
            <a:r>
              <a:rPr lang="zh-TW" altLang="en-US" sz="1600" dirty="0">
                <a:ln w="0"/>
                <a:latin typeface="微軟正黑體" panose="020B0604030504040204" pitchFamily="34" charset="-120"/>
                <a:ea typeface="微軟正黑體" panose="020B0604030504040204" pitchFamily="34" charset="-120"/>
              </a:rPr>
              <a:t>的發送以及其</a:t>
            </a:r>
            <a:r>
              <a:rPr lang="en-US" altLang="zh-TW" sz="1600" dirty="0">
                <a:ln w="0"/>
                <a:latin typeface="微軟正黑體" panose="020B0604030504040204" pitchFamily="34" charset="-120"/>
                <a:ea typeface="微軟正黑體" panose="020B0604030504040204" pitchFamily="34" charset="-120"/>
              </a:rPr>
              <a:t>message</a:t>
            </a:r>
            <a:r>
              <a:rPr lang="zh-TW" altLang="en-US" sz="1600" dirty="0">
                <a:ln w="0"/>
                <a:latin typeface="微軟正黑體" panose="020B0604030504040204" pitchFamily="34" charset="-120"/>
                <a:ea typeface="微軟正黑體" panose="020B0604030504040204" pitchFamily="34" charset="-120"/>
              </a:rPr>
              <a:t>的傳達，才能讓</a:t>
            </a:r>
            <a:r>
              <a:rPr lang="en-US" altLang="zh-TW" sz="1600" dirty="0" err="1">
                <a:ln w="0"/>
                <a:latin typeface="微軟正黑體" panose="020B0604030504040204" pitchFamily="34" charset="-120"/>
                <a:ea typeface="微軟正黑體" panose="020B0604030504040204" pitchFamily="34" charset="-120"/>
              </a:rPr>
              <a:t>Suscriber</a:t>
            </a:r>
            <a:r>
              <a:rPr lang="zh-TW" altLang="en-US" sz="1600" dirty="0">
                <a:ln w="0"/>
                <a:latin typeface="微軟正黑體" panose="020B0604030504040204" pitchFamily="34" charset="-120"/>
                <a:ea typeface="微軟正黑體" panose="020B0604030504040204" pitchFamily="34" charset="-120"/>
              </a:rPr>
              <a:t>接收到訊息</a:t>
            </a:r>
            <a:endParaRPr lang="en-US" altLang="zh-TW" sz="1600" dirty="0">
              <a:ln w="0"/>
              <a:latin typeface="微軟正黑體" panose="020B0604030504040204" pitchFamily="34" charset="-120"/>
              <a:ea typeface="微軟正黑體" panose="020B0604030504040204" pitchFamily="34" charset="-120"/>
            </a:endParaRPr>
          </a:p>
        </p:txBody>
      </p:sp>
      <p:pic>
        <p:nvPicPr>
          <p:cNvPr id="14" name="圖片 13">
            <a:extLst>
              <a:ext uri="{FF2B5EF4-FFF2-40B4-BE49-F238E27FC236}">
                <a16:creationId xmlns:a16="http://schemas.microsoft.com/office/drawing/2014/main" id="{0E8E8F26-6460-4F91-A22F-2735AEC81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8823" y="107192"/>
            <a:ext cx="3024336" cy="6720747"/>
          </a:xfrm>
          <a:prstGeom prst="rect">
            <a:avLst/>
          </a:prstGeom>
        </p:spPr>
      </p:pic>
    </p:spTree>
    <p:extLst>
      <p:ext uri="{BB962C8B-B14F-4D97-AF65-F5344CB8AC3E}">
        <p14:creationId xmlns:p14="http://schemas.microsoft.com/office/powerpoint/2010/main" val="2988427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23224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MQTT</a:t>
            </a:r>
            <a:r>
              <a:rPr lang="zh-TW" altLang="en-US" dirty="0">
                <a:solidFill>
                  <a:schemeClr val="tx1">
                    <a:lumMod val="65000"/>
                    <a:lumOff val="35000"/>
                  </a:schemeClr>
                </a:solidFill>
                <a:latin typeface="微软雅黑" pitchFamily="34" charset="-122"/>
                <a:ea typeface="微软雅黑" pitchFamily="34" charset="-122"/>
              </a:rPr>
              <a:t>架構</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15" name="文本框 12">
            <a:extLst>
              <a:ext uri="{FF2B5EF4-FFF2-40B4-BE49-F238E27FC236}">
                <a16:creationId xmlns:a16="http://schemas.microsoft.com/office/drawing/2014/main" id="{B4CBC783-EED6-42AE-9A12-CBBB37DF7607}"/>
              </a:ext>
            </a:extLst>
          </p:cNvPr>
          <p:cNvSpPr txBox="1"/>
          <p:nvPr/>
        </p:nvSpPr>
        <p:spPr>
          <a:xfrm>
            <a:off x="696295" y="648181"/>
            <a:ext cx="4748416" cy="923330"/>
          </a:xfrm>
          <a:prstGeom prst="rect">
            <a:avLst/>
          </a:prstGeom>
          <a:noFill/>
        </p:spPr>
        <p:txBody>
          <a:bodyPr wrap="square" rtlCol="0">
            <a:spAutoFit/>
          </a:bodyPr>
          <a:lstStyle/>
          <a:p>
            <a:pPr algn="l"/>
            <a:r>
              <a:rPr lang="en-US" altLang="zh-TW" sz="5400" b="0" i="0" dirty="0">
                <a:solidFill>
                  <a:srgbClr val="202124"/>
                </a:solidFill>
                <a:effectLst/>
                <a:latin typeface="Google Sans"/>
              </a:rPr>
              <a:t>MQTT-Broker</a:t>
            </a:r>
          </a:p>
        </p:txBody>
      </p:sp>
      <p:sp>
        <p:nvSpPr>
          <p:cNvPr id="16" name="矩形 15">
            <a:extLst>
              <a:ext uri="{FF2B5EF4-FFF2-40B4-BE49-F238E27FC236}">
                <a16:creationId xmlns:a16="http://schemas.microsoft.com/office/drawing/2014/main" id="{812F54EA-5212-43C7-9427-472D58A665FD}"/>
              </a:ext>
            </a:extLst>
          </p:cNvPr>
          <p:cNvSpPr/>
          <p:nvPr/>
        </p:nvSpPr>
        <p:spPr>
          <a:xfrm>
            <a:off x="723241" y="2310450"/>
            <a:ext cx="5487790" cy="338554"/>
          </a:xfrm>
          <a:prstGeom prst="rect">
            <a:avLst/>
          </a:prstGeom>
          <a:noFill/>
        </p:spPr>
        <p:txBody>
          <a:bodyPr wrap="square" lIns="91440" tIns="45720" rIns="91440" bIns="45720">
            <a:spAutoFit/>
          </a:bodyPr>
          <a:lstStyle/>
          <a:p>
            <a:pPr algn="l"/>
            <a:endParaRPr lang="zh-TW" altLang="en-US" sz="1600" b="0" i="0" dirty="0">
              <a:solidFill>
                <a:srgbClr val="303233"/>
              </a:solidFill>
              <a:effectLst/>
              <a:latin typeface="Lato"/>
            </a:endParaRPr>
          </a:p>
        </p:txBody>
      </p:sp>
      <p:sp>
        <p:nvSpPr>
          <p:cNvPr id="17" name="矩形 16">
            <a:extLst>
              <a:ext uri="{FF2B5EF4-FFF2-40B4-BE49-F238E27FC236}">
                <a16:creationId xmlns:a16="http://schemas.microsoft.com/office/drawing/2014/main" id="{626CBBA2-42FE-4545-9CE4-BF93C24CCAF6}"/>
              </a:ext>
            </a:extLst>
          </p:cNvPr>
          <p:cNvSpPr/>
          <p:nvPr/>
        </p:nvSpPr>
        <p:spPr>
          <a:xfrm>
            <a:off x="1201043" y="2393115"/>
            <a:ext cx="3194594" cy="1815882"/>
          </a:xfrm>
          <a:prstGeom prst="rect">
            <a:avLst/>
          </a:prstGeom>
          <a:noFill/>
        </p:spPr>
        <p:txBody>
          <a:bodyPr wrap="square" lIns="91440" tIns="45720" rIns="91440" bIns="45720">
            <a:spAutoFit/>
          </a:bodyPr>
          <a:lstStyle/>
          <a:p>
            <a:r>
              <a:rPr lang="zh-TW" altLang="en-US" sz="1600" dirty="0">
                <a:ln w="0"/>
                <a:latin typeface="微軟正黑體" panose="020B0604030504040204" pitchFamily="34" charset="-120"/>
                <a:ea typeface="微軟正黑體" panose="020B0604030504040204" pitchFamily="34" charset="-120"/>
              </a:rPr>
              <a:t>可以把</a:t>
            </a:r>
            <a:r>
              <a:rPr lang="en-US" altLang="zh-TW" sz="1600" dirty="0">
                <a:ln w="0"/>
                <a:latin typeface="微軟正黑體" panose="020B0604030504040204" pitchFamily="34" charset="-120"/>
                <a:ea typeface="微軟正黑體" panose="020B0604030504040204" pitchFamily="34" charset="-120"/>
              </a:rPr>
              <a:t>Broker</a:t>
            </a:r>
            <a:r>
              <a:rPr lang="zh-TW" altLang="en-US" sz="1600" dirty="0">
                <a:ln w="0"/>
                <a:latin typeface="微軟正黑體" panose="020B0604030504040204" pitchFamily="34" charset="-120"/>
                <a:ea typeface="微軟正黑體" panose="020B0604030504040204" pitchFamily="34" charset="-120"/>
              </a:rPr>
              <a:t>設想為一個中繼站</a:t>
            </a:r>
            <a:endParaRPr lang="en-US" altLang="zh-TW" sz="1600" dirty="0">
              <a:ln w="0"/>
              <a:latin typeface="微軟正黑體" panose="020B0604030504040204" pitchFamily="34" charset="-120"/>
              <a:ea typeface="微軟正黑體" panose="020B0604030504040204" pitchFamily="34" charset="-120"/>
            </a:endParaRPr>
          </a:p>
          <a:p>
            <a:r>
              <a:rPr lang="zh-TW" altLang="en-US" sz="1600" dirty="0">
                <a:ln w="0"/>
                <a:latin typeface="微軟正黑體" panose="020B0604030504040204" pitchFamily="34" charset="-120"/>
                <a:ea typeface="微軟正黑體" panose="020B0604030504040204" pitchFamily="34" charset="-120"/>
              </a:rPr>
              <a:t>，負責接收</a:t>
            </a:r>
            <a:r>
              <a:rPr lang="en-US" altLang="zh-TW" sz="1600" dirty="0">
                <a:ln w="0"/>
                <a:latin typeface="微軟正黑體" panose="020B0604030504040204" pitchFamily="34" charset="-120"/>
                <a:ea typeface="微軟正黑體" panose="020B0604030504040204" pitchFamily="34" charset="-120"/>
              </a:rPr>
              <a:t>Publisher</a:t>
            </a:r>
            <a:r>
              <a:rPr lang="zh-TW" altLang="en-US" sz="1600" dirty="0">
                <a:ln w="0"/>
                <a:latin typeface="微軟正黑體" panose="020B0604030504040204" pitchFamily="34" charset="-120"/>
                <a:ea typeface="微軟正黑體" panose="020B0604030504040204" pitchFamily="34" charset="-120"/>
              </a:rPr>
              <a:t>給的資訊，並傳給</a:t>
            </a:r>
            <a:r>
              <a:rPr lang="en-US" altLang="zh-TW" sz="1600" dirty="0">
                <a:ln w="0"/>
                <a:latin typeface="微軟正黑體" panose="020B0604030504040204" pitchFamily="34" charset="-120"/>
                <a:ea typeface="微軟正黑體" panose="020B0604030504040204" pitchFamily="34" charset="-120"/>
              </a:rPr>
              <a:t>Subscriber</a:t>
            </a:r>
          </a:p>
          <a:p>
            <a:endParaRPr lang="en-US" altLang="zh-TW" sz="1600" dirty="0">
              <a:ln w="0"/>
              <a:latin typeface="微軟正黑體" panose="020B0604030504040204" pitchFamily="34" charset="-120"/>
              <a:ea typeface="微軟正黑體" panose="020B0604030504040204" pitchFamily="34" charset="-120"/>
            </a:endParaRPr>
          </a:p>
          <a:p>
            <a:r>
              <a:rPr lang="zh-TW" altLang="en-US" sz="1600" dirty="0">
                <a:ln w="0"/>
                <a:latin typeface="微軟正黑體" panose="020B0604030504040204" pitchFamily="34" charset="-120"/>
                <a:ea typeface="微軟正黑體" panose="020B0604030504040204" pitchFamily="34" charset="-120"/>
              </a:rPr>
              <a:t>而需要對其設置</a:t>
            </a:r>
            <a:r>
              <a:rPr lang="en-US" altLang="zh-TW" sz="1600" dirty="0">
                <a:ln w="0"/>
                <a:latin typeface="微軟正黑體" panose="020B0604030504040204" pitchFamily="34" charset="-120"/>
                <a:ea typeface="微軟正黑體" panose="020B0604030504040204" pitchFamily="34" charset="-120"/>
              </a:rPr>
              <a:t>username</a:t>
            </a:r>
            <a:r>
              <a:rPr lang="zh-TW" altLang="en-US" sz="1600" dirty="0">
                <a:ln w="0"/>
                <a:latin typeface="微軟正黑體" panose="020B0604030504040204" pitchFamily="34" charset="-120"/>
                <a:ea typeface="微軟正黑體" panose="020B0604030504040204" pitchFamily="34" charset="-120"/>
              </a:rPr>
              <a:t>以及</a:t>
            </a:r>
            <a:endParaRPr lang="en-US" altLang="zh-TW" sz="1600" dirty="0">
              <a:ln w="0"/>
              <a:latin typeface="微軟正黑體" panose="020B0604030504040204" pitchFamily="34" charset="-120"/>
              <a:ea typeface="微軟正黑體" panose="020B0604030504040204" pitchFamily="34" charset="-120"/>
            </a:endParaRPr>
          </a:p>
          <a:p>
            <a:r>
              <a:rPr lang="en-US" altLang="zh-TW" sz="1600" dirty="0">
                <a:ln w="0"/>
                <a:latin typeface="微軟正黑體" panose="020B0604030504040204" pitchFamily="34" charset="-120"/>
                <a:ea typeface="微軟正黑體" panose="020B0604030504040204" pitchFamily="34" charset="-120"/>
              </a:rPr>
              <a:t>Password</a:t>
            </a:r>
            <a:r>
              <a:rPr lang="zh-TW" altLang="en-US" sz="1600" dirty="0">
                <a:ln w="0"/>
                <a:latin typeface="微軟正黑體" panose="020B0604030504040204" pitchFamily="34" charset="-120"/>
                <a:ea typeface="微軟正黑體" panose="020B0604030504040204" pitchFamily="34" charset="-120"/>
              </a:rPr>
              <a:t>以防你人在公域網中被有心人士盜用</a:t>
            </a:r>
            <a:r>
              <a:rPr lang="en-US" altLang="zh-TW" sz="1600" dirty="0">
                <a:ln w="0"/>
                <a:latin typeface="微軟正黑體" panose="020B0604030504040204" pitchFamily="34" charset="-120"/>
                <a:ea typeface="微軟正黑體" panose="020B0604030504040204" pitchFamily="34" charset="-120"/>
              </a:rPr>
              <a:t>server</a:t>
            </a:r>
          </a:p>
        </p:txBody>
      </p:sp>
      <p:pic>
        <p:nvPicPr>
          <p:cNvPr id="5" name="圖片 4">
            <a:extLst>
              <a:ext uri="{FF2B5EF4-FFF2-40B4-BE49-F238E27FC236}">
                <a16:creationId xmlns:a16="http://schemas.microsoft.com/office/drawing/2014/main" id="{82D652DB-C8FC-4D43-BD48-BCEC18FC9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6054" y="1412776"/>
            <a:ext cx="4824536" cy="4532141"/>
          </a:xfrm>
          <a:prstGeom prst="rect">
            <a:avLst/>
          </a:prstGeom>
        </p:spPr>
      </p:pic>
    </p:spTree>
    <p:extLst>
      <p:ext uri="{BB962C8B-B14F-4D97-AF65-F5344CB8AC3E}">
        <p14:creationId xmlns:p14="http://schemas.microsoft.com/office/powerpoint/2010/main" val="169099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23224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MQTT</a:t>
            </a:r>
            <a:r>
              <a:rPr lang="zh-TW" altLang="en-US" dirty="0">
                <a:solidFill>
                  <a:schemeClr val="tx1">
                    <a:lumMod val="65000"/>
                    <a:lumOff val="35000"/>
                  </a:schemeClr>
                </a:solidFill>
                <a:latin typeface="微软雅黑" pitchFamily="34" charset="-122"/>
                <a:ea typeface="微软雅黑" pitchFamily="34" charset="-122"/>
              </a:rPr>
              <a:t>架構</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15" name="文本框 12">
            <a:extLst>
              <a:ext uri="{FF2B5EF4-FFF2-40B4-BE49-F238E27FC236}">
                <a16:creationId xmlns:a16="http://schemas.microsoft.com/office/drawing/2014/main" id="{B4CBC783-EED6-42AE-9A12-CBBB37DF7607}"/>
              </a:ext>
            </a:extLst>
          </p:cNvPr>
          <p:cNvSpPr txBox="1"/>
          <p:nvPr/>
        </p:nvSpPr>
        <p:spPr>
          <a:xfrm>
            <a:off x="696294" y="648181"/>
            <a:ext cx="5219759" cy="923330"/>
          </a:xfrm>
          <a:prstGeom prst="rect">
            <a:avLst/>
          </a:prstGeom>
          <a:noFill/>
        </p:spPr>
        <p:txBody>
          <a:bodyPr wrap="square" rtlCol="0">
            <a:spAutoFit/>
          </a:bodyPr>
          <a:lstStyle/>
          <a:p>
            <a:pPr algn="l"/>
            <a:r>
              <a:rPr lang="en-US" altLang="zh-TW" sz="5400" b="0" i="0">
                <a:solidFill>
                  <a:srgbClr val="202124"/>
                </a:solidFill>
                <a:effectLst/>
                <a:latin typeface="Google Sans"/>
              </a:rPr>
              <a:t>MQTT-Subscriber</a:t>
            </a:r>
            <a:endParaRPr lang="en-US" altLang="zh-TW" sz="5400" b="0" i="0" dirty="0">
              <a:solidFill>
                <a:srgbClr val="202124"/>
              </a:solidFill>
              <a:effectLst/>
              <a:latin typeface="Google Sans"/>
            </a:endParaRPr>
          </a:p>
        </p:txBody>
      </p:sp>
      <p:sp>
        <p:nvSpPr>
          <p:cNvPr id="16" name="矩形 15">
            <a:extLst>
              <a:ext uri="{FF2B5EF4-FFF2-40B4-BE49-F238E27FC236}">
                <a16:creationId xmlns:a16="http://schemas.microsoft.com/office/drawing/2014/main" id="{812F54EA-5212-43C7-9427-472D58A665FD}"/>
              </a:ext>
            </a:extLst>
          </p:cNvPr>
          <p:cNvSpPr/>
          <p:nvPr/>
        </p:nvSpPr>
        <p:spPr>
          <a:xfrm>
            <a:off x="723241" y="2310450"/>
            <a:ext cx="5487790" cy="338554"/>
          </a:xfrm>
          <a:prstGeom prst="rect">
            <a:avLst/>
          </a:prstGeom>
          <a:noFill/>
        </p:spPr>
        <p:txBody>
          <a:bodyPr wrap="square" lIns="91440" tIns="45720" rIns="91440" bIns="45720">
            <a:spAutoFit/>
          </a:bodyPr>
          <a:lstStyle/>
          <a:p>
            <a:pPr algn="l"/>
            <a:endParaRPr lang="zh-TW" altLang="en-US" sz="1600" b="0" i="0" dirty="0">
              <a:solidFill>
                <a:srgbClr val="303233"/>
              </a:solidFill>
              <a:effectLst/>
              <a:latin typeface="Lato"/>
            </a:endParaRPr>
          </a:p>
        </p:txBody>
      </p:sp>
      <p:sp>
        <p:nvSpPr>
          <p:cNvPr id="17" name="矩形 16">
            <a:extLst>
              <a:ext uri="{FF2B5EF4-FFF2-40B4-BE49-F238E27FC236}">
                <a16:creationId xmlns:a16="http://schemas.microsoft.com/office/drawing/2014/main" id="{626CBBA2-42FE-4545-9CE4-BF93C24CCAF6}"/>
              </a:ext>
            </a:extLst>
          </p:cNvPr>
          <p:cNvSpPr/>
          <p:nvPr/>
        </p:nvSpPr>
        <p:spPr>
          <a:xfrm>
            <a:off x="950459" y="2204864"/>
            <a:ext cx="4176464" cy="1815882"/>
          </a:xfrm>
          <a:prstGeom prst="rect">
            <a:avLst/>
          </a:prstGeom>
          <a:noFill/>
        </p:spPr>
        <p:txBody>
          <a:bodyPr wrap="square" lIns="91440" tIns="45720" rIns="91440" bIns="45720">
            <a:spAutoFit/>
          </a:bodyPr>
          <a:lstStyle/>
          <a:p>
            <a:r>
              <a:rPr lang="zh-TW" altLang="en-US" sz="1600" dirty="0">
                <a:ln w="0"/>
                <a:latin typeface="微軟正黑體" panose="020B0604030504040204" pitchFamily="34" charset="-120"/>
                <a:ea typeface="微軟正黑體" panose="020B0604030504040204" pitchFamily="34" charset="-120"/>
              </a:rPr>
              <a:t>在此處，我們能透過輸入資訊</a:t>
            </a:r>
            <a:endParaRPr lang="en-US" altLang="zh-TW" sz="1600" dirty="0">
              <a:ln w="0"/>
              <a:latin typeface="微軟正黑體" panose="020B0604030504040204" pitchFamily="34" charset="-120"/>
              <a:ea typeface="微軟正黑體" panose="020B0604030504040204" pitchFamily="34" charset="-120"/>
            </a:endParaRPr>
          </a:p>
          <a:p>
            <a:r>
              <a:rPr lang="zh-TW" altLang="en-US" sz="1600" dirty="0">
                <a:ln w="0"/>
                <a:latin typeface="微軟正黑體" panose="020B0604030504040204" pitchFamily="34" charset="-120"/>
                <a:ea typeface="微軟正黑體" panose="020B0604030504040204" pitchFamily="34" charset="-120"/>
              </a:rPr>
              <a:t>所需輸入的資料包括</a:t>
            </a:r>
            <a:r>
              <a:rPr lang="en-US" altLang="zh-TW" sz="1600" dirty="0">
                <a:ln w="0"/>
                <a:latin typeface="微軟正黑體" panose="020B0604030504040204" pitchFamily="34" charset="-120"/>
                <a:ea typeface="微軟正黑體" panose="020B0604030504040204" pitchFamily="34" charset="-120"/>
              </a:rPr>
              <a:t>:</a:t>
            </a:r>
          </a:p>
          <a:p>
            <a:endParaRPr lang="en-US" altLang="zh-TW" sz="1600" dirty="0">
              <a:ln w="0"/>
              <a:latin typeface="微軟正黑體" panose="020B0604030504040204" pitchFamily="34" charset="-120"/>
              <a:ea typeface="微軟正黑體" panose="020B0604030504040204" pitchFamily="34" charset="-120"/>
            </a:endParaRPr>
          </a:p>
          <a:p>
            <a:r>
              <a:rPr lang="en-US" altLang="zh-TW" sz="1600" dirty="0">
                <a:ln w="0"/>
                <a:latin typeface="微軟正黑體" panose="020B0604030504040204" pitchFamily="34" charset="-120"/>
                <a:ea typeface="微軟正黑體" panose="020B0604030504040204" pitchFamily="34" charset="-120"/>
              </a:rPr>
              <a:t>-Host(</a:t>
            </a:r>
            <a:r>
              <a:rPr lang="zh-TW" altLang="en-US" sz="1600" dirty="0">
                <a:ln w="0"/>
                <a:latin typeface="微軟正黑體" panose="020B0604030504040204" pitchFamily="34" charset="-120"/>
                <a:ea typeface="微軟正黑體" panose="020B0604030504040204" pitchFamily="34" charset="-120"/>
              </a:rPr>
              <a:t>即</a:t>
            </a:r>
            <a:r>
              <a:rPr lang="en-US" altLang="zh-TW" sz="1600" dirty="0">
                <a:ln w="0"/>
                <a:latin typeface="微軟正黑體" panose="020B0604030504040204" pitchFamily="34" charset="-120"/>
                <a:ea typeface="微軟正黑體" panose="020B0604030504040204" pitchFamily="34" charset="-120"/>
              </a:rPr>
              <a:t>MQTT Broker</a:t>
            </a:r>
            <a:r>
              <a:rPr lang="zh-TW" altLang="en-US" sz="1600" dirty="0">
                <a:ln w="0"/>
                <a:latin typeface="微軟正黑體" panose="020B0604030504040204" pitchFamily="34" charset="-120"/>
                <a:ea typeface="微軟正黑體" panose="020B0604030504040204" pitchFamily="34" charset="-120"/>
              </a:rPr>
              <a:t>的</a:t>
            </a:r>
            <a:r>
              <a:rPr lang="en-US" altLang="zh-TW" sz="1600" dirty="0">
                <a:ln w="0"/>
                <a:latin typeface="微軟正黑體" panose="020B0604030504040204" pitchFamily="34" charset="-120"/>
                <a:ea typeface="微軟正黑體" panose="020B0604030504040204" pitchFamily="34" charset="-120"/>
              </a:rPr>
              <a:t>IP)</a:t>
            </a:r>
          </a:p>
          <a:p>
            <a:r>
              <a:rPr lang="en-US" altLang="zh-TW" sz="1600" dirty="0">
                <a:ln w="0"/>
                <a:latin typeface="微軟正黑體" panose="020B0604030504040204" pitchFamily="34" charset="-120"/>
                <a:ea typeface="微軟正黑體" panose="020B0604030504040204" pitchFamily="34" charset="-120"/>
              </a:rPr>
              <a:t>-Port</a:t>
            </a:r>
            <a:r>
              <a:rPr lang="zh-TW" altLang="en-US" sz="1600" dirty="0">
                <a:ln w="0"/>
                <a:latin typeface="微軟正黑體" panose="020B0604030504040204" pitchFamily="34" charset="-120"/>
                <a:ea typeface="微軟正黑體" panose="020B0604030504040204" pitchFamily="34" charset="-120"/>
              </a:rPr>
              <a:t>固定為</a:t>
            </a:r>
            <a:r>
              <a:rPr lang="en-US" altLang="zh-TW" sz="1600" dirty="0">
                <a:ln w="0"/>
                <a:latin typeface="微軟正黑體" panose="020B0604030504040204" pitchFamily="34" charset="-120"/>
                <a:ea typeface="微軟正黑體" panose="020B0604030504040204" pitchFamily="34" charset="-120"/>
              </a:rPr>
              <a:t>1883</a:t>
            </a:r>
          </a:p>
          <a:p>
            <a:r>
              <a:rPr lang="en-US" altLang="zh-TW" sz="1600" dirty="0">
                <a:ln w="0"/>
                <a:latin typeface="微軟正黑體" panose="020B0604030504040204" pitchFamily="34" charset="-120"/>
                <a:ea typeface="微軟正黑體" panose="020B0604030504040204" pitchFamily="34" charset="-120"/>
              </a:rPr>
              <a:t>-Username:123</a:t>
            </a:r>
          </a:p>
          <a:p>
            <a:r>
              <a:rPr lang="en-US" altLang="zh-TW" sz="1600" dirty="0">
                <a:ln w="0"/>
                <a:latin typeface="微軟正黑體" panose="020B0604030504040204" pitchFamily="34" charset="-120"/>
                <a:ea typeface="微軟正黑體" panose="020B0604030504040204" pitchFamily="34" charset="-120"/>
              </a:rPr>
              <a:t>-Password</a:t>
            </a:r>
            <a:r>
              <a:rPr lang="zh-TW" altLang="en-US" sz="1600" dirty="0">
                <a:ln w="0"/>
                <a:latin typeface="微軟正黑體" panose="020B0604030504040204" pitchFamily="34" charset="-120"/>
                <a:ea typeface="微軟正黑體" panose="020B0604030504040204" pitchFamily="34" charset="-120"/>
              </a:rPr>
              <a:t>都是屬於讓</a:t>
            </a:r>
            <a:r>
              <a:rPr lang="en-US" altLang="zh-TW" sz="1600" dirty="0">
                <a:ln w="0"/>
                <a:latin typeface="微軟正黑體" panose="020B0604030504040204" pitchFamily="34" charset="-120"/>
                <a:ea typeface="微軟正黑體" panose="020B0604030504040204" pitchFamily="34" charset="-120"/>
              </a:rPr>
              <a:t>MQTT</a:t>
            </a:r>
            <a:r>
              <a:rPr lang="zh-TW" altLang="en-US" sz="1600" dirty="0">
                <a:ln w="0"/>
                <a:latin typeface="微軟正黑體" panose="020B0604030504040204" pitchFamily="34" charset="-120"/>
                <a:ea typeface="微軟正黑體" panose="020B0604030504040204" pitchFamily="34" charset="-120"/>
              </a:rPr>
              <a:t>更穩定的方式</a:t>
            </a:r>
            <a:endParaRPr lang="en-US" altLang="zh-TW" sz="1600" dirty="0">
              <a:ln w="0"/>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8EC20A2B-8DED-466D-AE4F-F674E6876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416" y="608497"/>
            <a:ext cx="3142293" cy="6060864"/>
          </a:xfrm>
          <a:prstGeom prst="rect">
            <a:avLst/>
          </a:prstGeom>
        </p:spPr>
      </p:pic>
    </p:spTree>
    <p:extLst>
      <p:ext uri="{BB962C8B-B14F-4D97-AF65-F5344CB8AC3E}">
        <p14:creationId xmlns:p14="http://schemas.microsoft.com/office/powerpoint/2010/main" val="3016657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23224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MQTT</a:t>
            </a:r>
            <a:r>
              <a:rPr lang="zh-TW" altLang="en-US" dirty="0">
                <a:solidFill>
                  <a:schemeClr val="tx1">
                    <a:lumMod val="65000"/>
                    <a:lumOff val="35000"/>
                  </a:schemeClr>
                </a:solidFill>
                <a:latin typeface="微软雅黑" pitchFamily="34" charset="-122"/>
                <a:ea typeface="微软雅黑" pitchFamily="34" charset="-122"/>
              </a:rPr>
              <a:t>架構</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15" name="文本框 12">
            <a:extLst>
              <a:ext uri="{FF2B5EF4-FFF2-40B4-BE49-F238E27FC236}">
                <a16:creationId xmlns:a16="http://schemas.microsoft.com/office/drawing/2014/main" id="{B4CBC783-EED6-42AE-9A12-CBBB37DF7607}"/>
              </a:ext>
            </a:extLst>
          </p:cNvPr>
          <p:cNvSpPr txBox="1"/>
          <p:nvPr/>
        </p:nvSpPr>
        <p:spPr>
          <a:xfrm>
            <a:off x="696294" y="648181"/>
            <a:ext cx="5219759" cy="923330"/>
          </a:xfrm>
          <a:prstGeom prst="rect">
            <a:avLst/>
          </a:prstGeom>
          <a:noFill/>
        </p:spPr>
        <p:txBody>
          <a:bodyPr wrap="square" rtlCol="0">
            <a:spAutoFit/>
          </a:bodyPr>
          <a:lstStyle/>
          <a:p>
            <a:pPr algn="l"/>
            <a:r>
              <a:rPr lang="en-US" altLang="zh-TW" sz="5400" b="0" i="0" dirty="0">
                <a:solidFill>
                  <a:srgbClr val="202124"/>
                </a:solidFill>
                <a:effectLst/>
                <a:latin typeface="Google Sans"/>
              </a:rPr>
              <a:t>MQTT-Subscriber</a:t>
            </a:r>
          </a:p>
        </p:txBody>
      </p:sp>
      <p:sp>
        <p:nvSpPr>
          <p:cNvPr id="16" name="矩形 15">
            <a:extLst>
              <a:ext uri="{FF2B5EF4-FFF2-40B4-BE49-F238E27FC236}">
                <a16:creationId xmlns:a16="http://schemas.microsoft.com/office/drawing/2014/main" id="{812F54EA-5212-43C7-9427-472D58A665FD}"/>
              </a:ext>
            </a:extLst>
          </p:cNvPr>
          <p:cNvSpPr/>
          <p:nvPr/>
        </p:nvSpPr>
        <p:spPr>
          <a:xfrm>
            <a:off x="723241" y="2310450"/>
            <a:ext cx="5487790" cy="338554"/>
          </a:xfrm>
          <a:prstGeom prst="rect">
            <a:avLst/>
          </a:prstGeom>
          <a:noFill/>
        </p:spPr>
        <p:txBody>
          <a:bodyPr wrap="square" lIns="91440" tIns="45720" rIns="91440" bIns="45720">
            <a:spAutoFit/>
          </a:bodyPr>
          <a:lstStyle/>
          <a:p>
            <a:pPr algn="l"/>
            <a:endParaRPr lang="zh-TW" altLang="en-US" sz="1600" b="0" i="0" dirty="0">
              <a:solidFill>
                <a:srgbClr val="303233"/>
              </a:solidFill>
              <a:effectLst/>
              <a:latin typeface="Lato"/>
            </a:endParaRPr>
          </a:p>
        </p:txBody>
      </p:sp>
      <p:sp>
        <p:nvSpPr>
          <p:cNvPr id="20" name="矩形 19">
            <a:extLst>
              <a:ext uri="{FF2B5EF4-FFF2-40B4-BE49-F238E27FC236}">
                <a16:creationId xmlns:a16="http://schemas.microsoft.com/office/drawing/2014/main" id="{549689C1-6F9D-4A3A-8887-F24D4F3F3E59}"/>
              </a:ext>
            </a:extLst>
          </p:cNvPr>
          <p:cNvSpPr/>
          <p:nvPr/>
        </p:nvSpPr>
        <p:spPr>
          <a:xfrm>
            <a:off x="950459" y="2649004"/>
            <a:ext cx="4176464" cy="584775"/>
          </a:xfrm>
          <a:prstGeom prst="rect">
            <a:avLst/>
          </a:prstGeom>
          <a:noFill/>
        </p:spPr>
        <p:txBody>
          <a:bodyPr wrap="square" lIns="91440" tIns="45720" rIns="91440" bIns="45720">
            <a:spAutoFit/>
          </a:bodyPr>
          <a:lstStyle/>
          <a:p>
            <a:r>
              <a:rPr lang="zh-TW" altLang="en-US" sz="1600" dirty="0">
                <a:ln w="0"/>
                <a:latin typeface="微軟正黑體" panose="020B0604030504040204" pitchFamily="34" charset="-120"/>
                <a:ea typeface="微軟正黑體" panose="020B0604030504040204" pitchFamily="34" charset="-120"/>
              </a:rPr>
              <a:t>此時就能透過不同的</a:t>
            </a:r>
            <a:r>
              <a:rPr lang="en-US" altLang="zh-TW" sz="1600" dirty="0">
                <a:ln w="0"/>
                <a:latin typeface="微軟正黑體" panose="020B0604030504040204" pitchFamily="34" charset="-120"/>
                <a:ea typeface="微軟正黑體" panose="020B0604030504040204" pitchFamily="34" charset="-120"/>
              </a:rPr>
              <a:t>Topic</a:t>
            </a:r>
            <a:r>
              <a:rPr lang="zh-TW" altLang="en-US" sz="1600" dirty="0">
                <a:ln w="0"/>
                <a:latin typeface="微軟正黑體" panose="020B0604030504040204" pitchFamily="34" charset="-120"/>
                <a:ea typeface="微軟正黑體" panose="020B0604030504040204" pitchFamily="34" charset="-120"/>
              </a:rPr>
              <a:t>名字，以類似聊天室的方法來進行溝通。</a:t>
            </a:r>
            <a:endParaRPr lang="en-US" altLang="zh-TW" sz="1600" dirty="0">
              <a:ln w="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E6817100-8D49-4030-AB2F-49850F108B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6844" y="507098"/>
            <a:ext cx="2880322" cy="6400716"/>
          </a:xfrm>
          <a:prstGeom prst="rect">
            <a:avLst/>
          </a:prstGeom>
        </p:spPr>
      </p:pic>
    </p:spTree>
    <p:extLst>
      <p:ext uri="{BB962C8B-B14F-4D97-AF65-F5344CB8AC3E}">
        <p14:creationId xmlns:p14="http://schemas.microsoft.com/office/powerpoint/2010/main" val="2782668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232248"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MQTT</a:t>
            </a:r>
            <a:r>
              <a:rPr lang="zh-TW" altLang="en-US" dirty="0">
                <a:solidFill>
                  <a:schemeClr val="tx1">
                    <a:lumMod val="65000"/>
                    <a:lumOff val="35000"/>
                  </a:schemeClr>
                </a:solidFill>
                <a:latin typeface="微软雅黑" pitchFamily="34" charset="-122"/>
                <a:ea typeface="微软雅黑" pitchFamily="34" charset="-122"/>
              </a:rPr>
              <a:t>架構</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室內定位</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15" name="文本框 12">
            <a:extLst>
              <a:ext uri="{FF2B5EF4-FFF2-40B4-BE49-F238E27FC236}">
                <a16:creationId xmlns:a16="http://schemas.microsoft.com/office/drawing/2014/main" id="{B4CBC783-EED6-42AE-9A12-CBBB37DF7607}"/>
              </a:ext>
            </a:extLst>
          </p:cNvPr>
          <p:cNvSpPr txBox="1"/>
          <p:nvPr/>
        </p:nvSpPr>
        <p:spPr>
          <a:xfrm>
            <a:off x="702540" y="801963"/>
            <a:ext cx="5219759" cy="923330"/>
          </a:xfrm>
          <a:prstGeom prst="rect">
            <a:avLst/>
          </a:prstGeom>
          <a:noFill/>
        </p:spPr>
        <p:txBody>
          <a:bodyPr wrap="square" rtlCol="0">
            <a:spAutoFit/>
          </a:bodyPr>
          <a:lstStyle/>
          <a:p>
            <a:pPr algn="l"/>
            <a:r>
              <a:rPr lang="en-US" altLang="zh-TW" sz="5400" b="0" i="0" dirty="0">
                <a:solidFill>
                  <a:srgbClr val="202124"/>
                </a:solidFill>
                <a:effectLst/>
                <a:latin typeface="Google Sans"/>
              </a:rPr>
              <a:t>MQTT-Subscriber</a:t>
            </a:r>
          </a:p>
        </p:txBody>
      </p:sp>
      <p:sp>
        <p:nvSpPr>
          <p:cNvPr id="16" name="矩形 15">
            <a:extLst>
              <a:ext uri="{FF2B5EF4-FFF2-40B4-BE49-F238E27FC236}">
                <a16:creationId xmlns:a16="http://schemas.microsoft.com/office/drawing/2014/main" id="{812F54EA-5212-43C7-9427-472D58A665FD}"/>
              </a:ext>
            </a:extLst>
          </p:cNvPr>
          <p:cNvSpPr/>
          <p:nvPr/>
        </p:nvSpPr>
        <p:spPr>
          <a:xfrm>
            <a:off x="723241" y="2310450"/>
            <a:ext cx="5487790" cy="338554"/>
          </a:xfrm>
          <a:prstGeom prst="rect">
            <a:avLst/>
          </a:prstGeom>
          <a:noFill/>
        </p:spPr>
        <p:txBody>
          <a:bodyPr wrap="square" lIns="91440" tIns="45720" rIns="91440" bIns="45720">
            <a:spAutoFit/>
          </a:bodyPr>
          <a:lstStyle/>
          <a:p>
            <a:pPr algn="l"/>
            <a:endParaRPr lang="zh-TW" altLang="en-US" sz="1600" b="0" i="0" dirty="0">
              <a:solidFill>
                <a:srgbClr val="303233"/>
              </a:solidFill>
              <a:effectLst/>
              <a:latin typeface="Lato"/>
            </a:endParaRPr>
          </a:p>
        </p:txBody>
      </p:sp>
      <p:sp>
        <p:nvSpPr>
          <p:cNvPr id="20" name="矩形 19">
            <a:extLst>
              <a:ext uri="{FF2B5EF4-FFF2-40B4-BE49-F238E27FC236}">
                <a16:creationId xmlns:a16="http://schemas.microsoft.com/office/drawing/2014/main" id="{549689C1-6F9D-4A3A-8887-F24D4F3F3E59}"/>
              </a:ext>
            </a:extLst>
          </p:cNvPr>
          <p:cNvSpPr/>
          <p:nvPr/>
        </p:nvSpPr>
        <p:spPr>
          <a:xfrm>
            <a:off x="950459" y="2649004"/>
            <a:ext cx="4176464" cy="584775"/>
          </a:xfrm>
          <a:prstGeom prst="rect">
            <a:avLst/>
          </a:prstGeom>
          <a:noFill/>
        </p:spPr>
        <p:txBody>
          <a:bodyPr wrap="square" lIns="91440" tIns="45720" rIns="91440" bIns="45720">
            <a:spAutoFit/>
          </a:bodyPr>
          <a:lstStyle/>
          <a:p>
            <a:r>
              <a:rPr lang="zh-TW" altLang="en-US" sz="1600" dirty="0">
                <a:ln w="0"/>
                <a:latin typeface="微軟正黑體" panose="020B0604030504040204" pitchFamily="34" charset="-120"/>
                <a:ea typeface="微軟正黑體" panose="020B0604030504040204" pitchFamily="34" charset="-120"/>
              </a:rPr>
              <a:t>也能透過</a:t>
            </a:r>
            <a:r>
              <a:rPr lang="en-US" altLang="zh-TW" sz="1600" dirty="0">
                <a:ln w="0"/>
                <a:latin typeface="微軟正黑體" panose="020B0604030504040204" pitchFamily="34" charset="-120"/>
                <a:ea typeface="微軟正黑體" panose="020B0604030504040204" pitchFamily="34" charset="-120"/>
              </a:rPr>
              <a:t>MQTT</a:t>
            </a:r>
            <a:r>
              <a:rPr lang="zh-TW" altLang="en-US" sz="1600" dirty="0">
                <a:ln w="0"/>
                <a:latin typeface="微軟正黑體" panose="020B0604030504040204" pitchFamily="34" charset="-120"/>
                <a:ea typeface="微軟正黑體" panose="020B0604030504040204" pitchFamily="34" charset="-120"/>
              </a:rPr>
              <a:t>輸入數據資訊</a:t>
            </a:r>
            <a:r>
              <a:rPr lang="en-US" altLang="zh-TW" sz="1600" dirty="0">
                <a:ln w="0"/>
                <a:latin typeface="微軟正黑體" panose="020B0604030504040204" pitchFamily="34" charset="-120"/>
                <a:ea typeface="微軟正黑體" panose="020B0604030504040204" pitchFamily="34" charset="-120"/>
              </a:rPr>
              <a:t>Publish</a:t>
            </a:r>
            <a:r>
              <a:rPr lang="zh-TW" altLang="en-US" sz="1600" dirty="0">
                <a:ln w="0"/>
                <a:latin typeface="微軟正黑體" panose="020B0604030504040204" pitchFamily="34" charset="-120"/>
                <a:ea typeface="微軟正黑體" panose="020B0604030504040204" pitchFamily="34" charset="-120"/>
              </a:rPr>
              <a:t>給需要的</a:t>
            </a:r>
            <a:r>
              <a:rPr lang="en-US" altLang="zh-TW" sz="1600" dirty="0">
                <a:ln w="0"/>
                <a:latin typeface="微軟正黑體" panose="020B0604030504040204" pitchFamily="34" charset="-120"/>
                <a:ea typeface="微軟正黑體" panose="020B0604030504040204" pitchFamily="34" charset="-120"/>
              </a:rPr>
              <a:t>Subscriber</a:t>
            </a:r>
          </a:p>
        </p:txBody>
      </p:sp>
      <p:pic>
        <p:nvPicPr>
          <p:cNvPr id="3" name="圖片 2">
            <a:extLst>
              <a:ext uri="{FF2B5EF4-FFF2-40B4-BE49-F238E27FC236}">
                <a16:creationId xmlns:a16="http://schemas.microsoft.com/office/drawing/2014/main" id="{906CE1F4-DBC6-439A-93B4-5AE152460F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7667" y="565630"/>
            <a:ext cx="2822419" cy="6272043"/>
          </a:xfrm>
          <a:prstGeom prst="rect">
            <a:avLst/>
          </a:prstGeom>
        </p:spPr>
      </p:pic>
    </p:spTree>
    <p:extLst>
      <p:ext uri="{BB962C8B-B14F-4D97-AF65-F5344CB8AC3E}">
        <p14:creationId xmlns:p14="http://schemas.microsoft.com/office/powerpoint/2010/main" val="990962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12"/>
          <p:cNvSpPr txBox="1"/>
          <p:nvPr/>
        </p:nvSpPr>
        <p:spPr>
          <a:xfrm>
            <a:off x="1152896" y="4432172"/>
            <a:ext cx="3835923" cy="1310295"/>
          </a:xfrm>
          <a:prstGeom prst="rect">
            <a:avLst/>
          </a:prstGeom>
          <a:noFill/>
        </p:spPr>
        <p:txBody>
          <a:bodyPr wrap="none" rtlCol="0">
            <a:spAutoFit/>
          </a:bodyPr>
          <a:lstStyle/>
          <a:p>
            <a:pPr algn="ctr">
              <a:lnSpc>
                <a:spcPct val="130000"/>
              </a:lnSpc>
              <a:defRPr/>
            </a:pPr>
            <a:r>
              <a:rPr lang="zh-TW" altLang="en-US" sz="3200" b="1"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穿戴式裝置</a:t>
            </a:r>
            <a:endParaRPr lang="en-US" altLang="zh-TW" sz="3200" b="1"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spcAft>
                <a:spcPts val="0"/>
              </a:spcAft>
              <a:defRPr/>
            </a:pPr>
            <a:r>
              <a:rPr lang="en-US" altLang="zh-TW" sz="32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Wearable Devices</a:t>
            </a:r>
          </a:p>
        </p:txBody>
      </p:sp>
      <p:sp>
        <p:nvSpPr>
          <p:cNvPr id="55" name="文本框 13"/>
          <p:cNvSpPr txBox="1"/>
          <p:nvPr/>
        </p:nvSpPr>
        <p:spPr>
          <a:xfrm>
            <a:off x="2071224" y="4006230"/>
            <a:ext cx="1999265" cy="52322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800" dirty="0">
                <a:solidFill>
                  <a:srgbClr val="202A36"/>
                </a:solidFill>
              </a:rPr>
              <a:t>第</a:t>
            </a:r>
            <a:r>
              <a:rPr lang="zh-TW" altLang="en-US" sz="2800" dirty="0">
                <a:solidFill>
                  <a:srgbClr val="202A36"/>
                </a:solidFill>
              </a:rPr>
              <a:t>三</a:t>
            </a:r>
            <a:r>
              <a:rPr lang="zh-CN" altLang="en-US" sz="2800" dirty="0">
                <a:solidFill>
                  <a:srgbClr val="202A36"/>
                </a:solidFill>
              </a:rPr>
              <a:t>部分</a:t>
            </a:r>
            <a:r>
              <a:rPr lang="en-US" altLang="zh-TW" sz="2800" dirty="0">
                <a:solidFill>
                  <a:srgbClr val="202A36"/>
                </a:solidFill>
              </a:rPr>
              <a:t>-2</a:t>
            </a:r>
            <a:endParaRPr lang="zh-CN" altLang="en-US" sz="2800" dirty="0">
              <a:solidFill>
                <a:srgbClr val="202A36"/>
              </a:solidFill>
            </a:endParaRPr>
          </a:p>
        </p:txBody>
      </p:sp>
      <p:grpSp>
        <p:nvGrpSpPr>
          <p:cNvPr id="56" name="组合 55"/>
          <p:cNvGrpSpPr/>
          <p:nvPr/>
        </p:nvGrpSpPr>
        <p:grpSpPr>
          <a:xfrm>
            <a:off x="2052459" y="1413384"/>
            <a:ext cx="2036802" cy="2036802"/>
            <a:chOff x="8077074" y="845254"/>
            <a:chExt cx="2036802" cy="2036802"/>
          </a:xfrm>
        </p:grpSpPr>
        <p:sp>
          <p:nvSpPr>
            <p:cNvPr id="57" name="椭圆 56"/>
            <p:cNvSpPr/>
            <p:nvPr/>
          </p:nvSpPr>
          <p:spPr>
            <a:xfrm>
              <a:off x="8077074" y="845254"/>
              <a:ext cx="2036802" cy="203680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126"/>
            <p:cNvSpPr>
              <a:spLocks noChangeAspect="1" noEditPoints="1"/>
            </p:cNvSpPr>
            <p:nvPr/>
          </p:nvSpPr>
          <p:spPr bwMode="auto">
            <a:xfrm>
              <a:off x="8639337" y="1292886"/>
              <a:ext cx="912277" cy="1141539"/>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sp>
        <p:nvSpPr>
          <p:cNvPr id="59" name="矩形 58"/>
          <p:cNvSpPr/>
          <p:nvPr/>
        </p:nvSpPr>
        <p:spPr>
          <a:xfrm>
            <a:off x="6095220" y="-2434"/>
            <a:ext cx="6099175"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34"/>
          <p:cNvSpPr txBox="1"/>
          <p:nvPr/>
        </p:nvSpPr>
        <p:spPr>
          <a:xfrm>
            <a:off x="8392119" y="2806879"/>
            <a:ext cx="2165978"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en-US" altLang="zh-CN" sz="2000" b="0" dirty="0">
                <a:solidFill>
                  <a:schemeClr val="bg1">
                    <a:lumMod val="95000"/>
                  </a:schemeClr>
                </a:solidFill>
              </a:rPr>
              <a:t>Line notification</a:t>
            </a:r>
            <a:endParaRPr lang="zh-CN" altLang="en-US" sz="2000" b="0" dirty="0">
              <a:solidFill>
                <a:schemeClr val="bg1">
                  <a:lumMod val="95000"/>
                </a:schemeClr>
              </a:solidFill>
            </a:endParaRPr>
          </a:p>
        </p:txBody>
      </p:sp>
      <p:sp>
        <p:nvSpPr>
          <p:cNvPr id="63" name="文本框 35"/>
          <p:cNvSpPr txBox="1"/>
          <p:nvPr/>
        </p:nvSpPr>
        <p:spPr>
          <a:xfrm>
            <a:off x="8392119" y="3567439"/>
            <a:ext cx="223785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en-US" altLang="zh-CN" sz="2000" b="0" dirty="0">
                <a:solidFill>
                  <a:schemeClr val="bg1">
                    <a:lumMod val="95000"/>
                  </a:schemeClr>
                </a:solidFill>
              </a:rPr>
              <a:t>Wearable Device</a:t>
            </a:r>
            <a:endParaRPr lang="zh-CN" altLang="en-US" sz="2000" b="0" dirty="0">
              <a:solidFill>
                <a:schemeClr val="bg1">
                  <a:lumMod val="95000"/>
                </a:schemeClr>
              </a:solidFill>
            </a:endParaRPr>
          </a:p>
        </p:txBody>
      </p:sp>
      <p:cxnSp>
        <p:nvCxnSpPr>
          <p:cNvPr id="64" name="直接连接符 63"/>
          <p:cNvCxnSpPr/>
          <p:nvPr/>
        </p:nvCxnSpPr>
        <p:spPr>
          <a:xfrm flipV="1">
            <a:off x="7924672" y="4547650"/>
            <a:ext cx="0" cy="826059"/>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7911252" y="3767494"/>
            <a:ext cx="0" cy="761956"/>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7911252" y="2194275"/>
            <a:ext cx="0" cy="761956"/>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7911252" y="3006934"/>
            <a:ext cx="0" cy="761956"/>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70" name="文本框 19"/>
          <p:cNvSpPr txBox="1"/>
          <p:nvPr/>
        </p:nvSpPr>
        <p:spPr>
          <a:xfrm>
            <a:off x="8392119" y="4347595"/>
            <a:ext cx="1723549"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TW" altLang="en-US" sz="2000" b="0" dirty="0">
                <a:solidFill>
                  <a:schemeClr val="bg1">
                    <a:lumMod val="95000"/>
                  </a:schemeClr>
                </a:solidFill>
              </a:rPr>
              <a:t>血壓驟降程式</a:t>
            </a:r>
            <a:endParaRPr lang="zh-CN" altLang="en-US" sz="2000" b="0" dirty="0">
              <a:solidFill>
                <a:schemeClr val="bg1">
                  <a:lumMod val="95000"/>
                </a:schemeClr>
              </a:solidFill>
            </a:endParaRPr>
          </a:p>
        </p:txBody>
      </p:sp>
    </p:spTree>
    <p:extLst>
      <p:ext uri="{BB962C8B-B14F-4D97-AF65-F5344CB8AC3E}">
        <p14:creationId xmlns:p14="http://schemas.microsoft.com/office/powerpoint/2010/main" val="20873990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448272"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Line notification</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穿戴式裝置</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64" name="文字方塊 63">
            <a:extLst>
              <a:ext uri="{FF2B5EF4-FFF2-40B4-BE49-F238E27FC236}">
                <a16:creationId xmlns:a16="http://schemas.microsoft.com/office/drawing/2014/main" id="{BC3E256A-124A-48AC-A25B-05E9441CA8BA}"/>
              </a:ext>
            </a:extLst>
          </p:cNvPr>
          <p:cNvSpPr txBox="1"/>
          <p:nvPr/>
        </p:nvSpPr>
        <p:spPr>
          <a:xfrm>
            <a:off x="366158" y="2147747"/>
            <a:ext cx="6097554" cy="523220"/>
          </a:xfrm>
          <a:prstGeom prst="rect">
            <a:avLst/>
          </a:prstGeom>
          <a:noFill/>
        </p:spPr>
        <p:txBody>
          <a:bodyPr wrap="square">
            <a:spAutoFit/>
          </a:bodyPr>
          <a:lstStyle/>
          <a:p>
            <a:r>
              <a:rPr lang="zh-TW" altLang="en-US" sz="2800" dirty="0">
                <a:latin typeface="微軟正黑體" panose="020B0604030504040204" pitchFamily="34" charset="-120"/>
                <a:ea typeface="微軟正黑體" panose="020B0604030504040204" pitchFamily="34" charset="-120"/>
              </a:rPr>
              <a:t>能透過</a:t>
            </a:r>
            <a:r>
              <a:rPr lang="en-US" altLang="zh-TW" sz="2800" dirty="0">
                <a:latin typeface="微軟正黑體" panose="020B0604030504040204" pitchFamily="34" charset="-120"/>
                <a:ea typeface="微軟正黑體" panose="020B0604030504040204" pitchFamily="34" charset="-120"/>
              </a:rPr>
              <a:t>Line Bot </a:t>
            </a:r>
            <a:r>
              <a:rPr lang="zh-TW" altLang="en-US" sz="2800" dirty="0">
                <a:latin typeface="微軟正黑體" panose="020B0604030504040204" pitchFamily="34" charset="-120"/>
                <a:ea typeface="微軟正黑體" panose="020B0604030504040204" pitchFamily="34" charset="-120"/>
              </a:rPr>
              <a:t>傳遞訊息</a:t>
            </a:r>
          </a:p>
        </p:txBody>
      </p:sp>
      <p:pic>
        <p:nvPicPr>
          <p:cNvPr id="65" name="圖片 64">
            <a:extLst>
              <a:ext uri="{FF2B5EF4-FFF2-40B4-BE49-F238E27FC236}">
                <a16:creationId xmlns:a16="http://schemas.microsoft.com/office/drawing/2014/main" id="{C185F25F-8498-4FEF-BD55-C85FCF611EF9}"/>
              </a:ext>
            </a:extLst>
          </p:cNvPr>
          <p:cNvPicPr>
            <a:picLocks noChangeAspect="1"/>
          </p:cNvPicPr>
          <p:nvPr/>
        </p:nvPicPr>
        <p:blipFill>
          <a:blip r:embed="rId3"/>
          <a:stretch>
            <a:fillRect/>
          </a:stretch>
        </p:blipFill>
        <p:spPr>
          <a:xfrm>
            <a:off x="8391610" y="595096"/>
            <a:ext cx="2854608" cy="3807862"/>
          </a:xfrm>
          <a:prstGeom prst="rect">
            <a:avLst/>
          </a:prstGeom>
        </p:spPr>
      </p:pic>
      <p:pic>
        <p:nvPicPr>
          <p:cNvPr id="66" name="圖片 65">
            <a:extLst>
              <a:ext uri="{FF2B5EF4-FFF2-40B4-BE49-F238E27FC236}">
                <a16:creationId xmlns:a16="http://schemas.microsoft.com/office/drawing/2014/main" id="{F7E57C0E-4D9D-44D9-8FE8-55FFB1B0E2F6}"/>
              </a:ext>
            </a:extLst>
          </p:cNvPr>
          <p:cNvPicPr>
            <a:picLocks noChangeAspect="1"/>
          </p:cNvPicPr>
          <p:nvPr/>
        </p:nvPicPr>
        <p:blipFill>
          <a:blip r:embed="rId4"/>
          <a:stretch>
            <a:fillRect/>
          </a:stretch>
        </p:blipFill>
        <p:spPr>
          <a:xfrm>
            <a:off x="5038159" y="1243747"/>
            <a:ext cx="2514662" cy="5439764"/>
          </a:xfrm>
          <a:prstGeom prst="rect">
            <a:avLst/>
          </a:prstGeom>
        </p:spPr>
      </p:pic>
      <p:pic>
        <p:nvPicPr>
          <p:cNvPr id="67" name="圖片 66">
            <a:extLst>
              <a:ext uri="{FF2B5EF4-FFF2-40B4-BE49-F238E27FC236}">
                <a16:creationId xmlns:a16="http://schemas.microsoft.com/office/drawing/2014/main" id="{BC99A163-DF79-452D-9B53-C1D3C0302D18}"/>
              </a:ext>
            </a:extLst>
          </p:cNvPr>
          <p:cNvPicPr>
            <a:picLocks noChangeAspect="1"/>
          </p:cNvPicPr>
          <p:nvPr/>
        </p:nvPicPr>
        <p:blipFill>
          <a:blip r:embed="rId5"/>
          <a:stretch>
            <a:fillRect/>
          </a:stretch>
        </p:blipFill>
        <p:spPr>
          <a:xfrm>
            <a:off x="7958323" y="4521398"/>
            <a:ext cx="3842255" cy="2162113"/>
          </a:xfrm>
          <a:prstGeom prst="rect">
            <a:avLst/>
          </a:prstGeom>
        </p:spPr>
      </p:pic>
    </p:spTree>
    <p:extLst>
      <p:ext uri="{BB962C8B-B14F-4D97-AF65-F5344CB8AC3E}">
        <p14:creationId xmlns:p14="http://schemas.microsoft.com/office/powerpoint/2010/main" val="36903973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2304256" cy="346249"/>
          </a:xfrm>
          <a:prstGeom prst="rect">
            <a:avLst/>
          </a:prstGeom>
          <a:noFill/>
        </p:spPr>
        <p:txBody>
          <a:bodyPr wrap="square" lIns="68580" tIns="34290" rIns="68580" bIns="34290" rtlCol="0">
            <a:spAutoFit/>
          </a:bodyPr>
          <a:lstStyle/>
          <a:p>
            <a:pPr marL="0" lvl="1"/>
            <a:r>
              <a:rPr lang="en-US" altLang="zh-CN" dirty="0">
                <a:solidFill>
                  <a:schemeClr val="tx1">
                    <a:lumMod val="65000"/>
                    <a:lumOff val="35000"/>
                  </a:schemeClr>
                </a:solidFill>
                <a:latin typeface="微软雅黑" pitchFamily="34" charset="-122"/>
                <a:ea typeface="微软雅黑" pitchFamily="34" charset="-122"/>
              </a:rPr>
              <a:t>Wearable Device</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穿戴式裝置</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64" name="文字方塊 63">
            <a:extLst>
              <a:ext uri="{FF2B5EF4-FFF2-40B4-BE49-F238E27FC236}">
                <a16:creationId xmlns:a16="http://schemas.microsoft.com/office/drawing/2014/main" id="{BC3E256A-124A-48AC-A25B-05E9441CA8BA}"/>
              </a:ext>
            </a:extLst>
          </p:cNvPr>
          <p:cNvSpPr txBox="1"/>
          <p:nvPr/>
        </p:nvSpPr>
        <p:spPr>
          <a:xfrm>
            <a:off x="366158" y="1035655"/>
            <a:ext cx="6097554" cy="523220"/>
          </a:xfrm>
          <a:prstGeom prst="rect">
            <a:avLst/>
          </a:prstGeom>
          <a:noFill/>
        </p:spPr>
        <p:txBody>
          <a:bodyPr wrap="square">
            <a:spAutoFit/>
          </a:bodyPr>
          <a:lstStyle/>
          <a:p>
            <a:r>
              <a:rPr lang="zh-TW" altLang="en-US" sz="2800" dirty="0">
                <a:latin typeface="微軟正黑體" panose="020B0604030504040204" pitchFamily="34" charset="-120"/>
                <a:ea typeface="微軟正黑體" panose="020B0604030504040204" pitchFamily="34" charset="-120"/>
              </a:rPr>
              <a:t>穿戴式裝置可執行成功</a:t>
            </a:r>
            <a:endParaRPr lang="en-US" altLang="zh-TW" sz="28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2B22E618-4059-4F1A-9B27-400EFAC528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5503" y="2294875"/>
            <a:ext cx="3171420" cy="4230469"/>
          </a:xfrm>
          <a:prstGeom prst="rect">
            <a:avLst/>
          </a:prstGeom>
        </p:spPr>
      </p:pic>
      <p:pic>
        <p:nvPicPr>
          <p:cNvPr id="5" name="圖片 4">
            <a:extLst>
              <a:ext uri="{FF2B5EF4-FFF2-40B4-BE49-F238E27FC236}">
                <a16:creationId xmlns:a16="http://schemas.microsoft.com/office/drawing/2014/main" id="{FB95F880-5899-4C08-AC90-E800B5221B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7707" y="677827"/>
            <a:ext cx="3310374" cy="5882811"/>
          </a:xfrm>
          <a:prstGeom prst="rect">
            <a:avLst/>
          </a:prstGeom>
        </p:spPr>
      </p:pic>
    </p:spTree>
    <p:extLst>
      <p:ext uri="{BB962C8B-B14F-4D97-AF65-F5344CB8AC3E}">
        <p14:creationId xmlns:p14="http://schemas.microsoft.com/office/powerpoint/2010/main" val="7786687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lgn="ctr"/>
            <a:r>
              <a:rPr lang="zh-TW" altLang="en-US" dirty="0">
                <a:solidFill>
                  <a:schemeClr val="tx1">
                    <a:lumMod val="65000"/>
                    <a:lumOff val="35000"/>
                  </a:schemeClr>
                </a:solidFill>
                <a:latin typeface="微软雅黑" pitchFamily="34" charset="-122"/>
                <a:ea typeface="微软雅黑" pitchFamily="34" charset="-122"/>
              </a:rPr>
              <a:t>開發動機</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第一</a:t>
            </a:r>
            <a:r>
              <a:rPr lang="zh-TW" altLang="en-US" sz="1400" dirty="0">
                <a:solidFill>
                  <a:schemeClr val="bg1"/>
                </a:solidFill>
                <a:latin typeface="微软雅黑" pitchFamily="34" charset="-122"/>
                <a:ea typeface="微软雅黑" pitchFamily="34" charset="-122"/>
              </a:rPr>
              <a:t>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動機</a:t>
            </a:r>
            <a:endParaRPr lang="zh-CN" altLang="en-US" sz="1400" dirty="0">
              <a:solidFill>
                <a:schemeClr val="bg1"/>
              </a:solidFill>
              <a:latin typeface="微软雅黑" pitchFamily="34" charset="-122"/>
              <a:ea typeface="微软雅黑" pitchFamily="34" charset="-122"/>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pic>
        <p:nvPicPr>
          <p:cNvPr id="64" name="圖形 63" descr="燈泡">
            <a:extLst>
              <a:ext uri="{FF2B5EF4-FFF2-40B4-BE49-F238E27FC236}">
                <a16:creationId xmlns:a16="http://schemas.microsoft.com/office/drawing/2014/main" id="{A6DB3B20-6901-4ECC-B125-0ECBC2ED1E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3193" y="94601"/>
            <a:ext cx="476546" cy="476546"/>
          </a:xfrm>
          <a:prstGeom prst="rect">
            <a:avLst/>
          </a:prstGeom>
        </p:spPr>
      </p:pic>
      <p:sp>
        <p:nvSpPr>
          <p:cNvPr id="65" name="文字方塊 64">
            <a:extLst>
              <a:ext uri="{FF2B5EF4-FFF2-40B4-BE49-F238E27FC236}">
                <a16:creationId xmlns:a16="http://schemas.microsoft.com/office/drawing/2014/main" id="{D72D3908-57F2-46E2-818C-FFF48FD12295}"/>
              </a:ext>
            </a:extLst>
          </p:cNvPr>
          <p:cNvSpPr txBox="1"/>
          <p:nvPr/>
        </p:nvSpPr>
        <p:spPr>
          <a:xfrm>
            <a:off x="620751" y="2413337"/>
            <a:ext cx="4801410" cy="2031325"/>
          </a:xfrm>
          <a:prstGeom prst="rect">
            <a:avLst/>
          </a:prstGeom>
          <a:noFill/>
        </p:spPr>
        <p:txBody>
          <a:bodyPr wrap="square">
            <a:spAutoFit/>
          </a:bodyPr>
          <a:lstStyle/>
          <a:p>
            <a:r>
              <a:rPr lang="zh-TW" altLang="en-US" dirty="0">
                <a:solidFill>
                  <a:srgbClr val="222222"/>
                </a:solidFill>
                <a:latin typeface="微軟正黑體" panose="020B0604030504040204" pitchFamily="34" charset="-120"/>
                <a:ea typeface="微軟正黑體" panose="020B0604030504040204" pitchFamily="34" charset="-120"/>
              </a:rPr>
              <a:t>根據衛福部資料，</a:t>
            </a:r>
            <a:r>
              <a:rPr lang="en-US" altLang="zh-TW" b="0" i="0" dirty="0">
                <a:solidFill>
                  <a:srgbClr val="222222"/>
                </a:solidFill>
                <a:effectLst/>
                <a:latin typeface="微軟正黑體" panose="020B0604030504040204" pitchFamily="34" charset="-120"/>
                <a:ea typeface="微軟正黑體" panose="020B0604030504040204" pitchFamily="34" charset="-120"/>
              </a:rPr>
              <a:t>107</a:t>
            </a:r>
            <a:r>
              <a:rPr lang="zh-TW" altLang="en-US" b="0" i="0" dirty="0">
                <a:solidFill>
                  <a:srgbClr val="222222"/>
                </a:solidFill>
                <a:effectLst/>
                <a:latin typeface="微軟正黑體" panose="020B0604030504040204" pitchFamily="34" charset="-120"/>
                <a:ea typeface="微軟正黑體" panose="020B0604030504040204" pitchFamily="34" charset="-120"/>
              </a:rPr>
              <a:t>年死因統計</a:t>
            </a:r>
            <a:r>
              <a:rPr lang="en-US" altLang="zh-TW" b="0" i="0" dirty="0">
                <a:solidFill>
                  <a:srgbClr val="222222"/>
                </a:solidFill>
                <a:effectLst/>
                <a:latin typeface="微軟正黑體" panose="020B0604030504040204" pitchFamily="34" charset="-120"/>
                <a:ea typeface="微軟正黑體" panose="020B0604030504040204" pitchFamily="34" charset="-120"/>
              </a:rPr>
              <a:t>65</a:t>
            </a:r>
            <a:r>
              <a:rPr lang="zh-TW" altLang="en-US" b="0" i="0" dirty="0">
                <a:solidFill>
                  <a:srgbClr val="222222"/>
                </a:solidFill>
                <a:effectLst/>
                <a:latin typeface="微軟正黑體" panose="020B0604030504040204" pitchFamily="34" charset="-120"/>
                <a:ea typeface="微軟正黑體" panose="020B0604030504040204" pitchFamily="34" charset="-120"/>
              </a:rPr>
              <a:t>歲以上事故傷害死亡原因，第一位為交通事故</a:t>
            </a:r>
            <a:r>
              <a:rPr lang="en-US" altLang="zh-TW" b="0" i="0" dirty="0">
                <a:solidFill>
                  <a:srgbClr val="222222"/>
                </a:solidFill>
                <a:effectLst/>
                <a:latin typeface="微軟正黑體" panose="020B0604030504040204" pitchFamily="34" charset="-120"/>
                <a:ea typeface="微軟正黑體" panose="020B0604030504040204" pitchFamily="34" charset="-120"/>
              </a:rPr>
              <a:t>(</a:t>
            </a:r>
            <a:r>
              <a:rPr lang="zh-TW" altLang="en-US" b="0" i="0" dirty="0">
                <a:solidFill>
                  <a:srgbClr val="222222"/>
                </a:solidFill>
                <a:effectLst/>
                <a:latin typeface="微軟正黑體" panose="020B0604030504040204" pitchFamily="34" charset="-120"/>
                <a:ea typeface="微軟正黑體" panose="020B0604030504040204" pitchFamily="34" charset="-120"/>
              </a:rPr>
              <a:t>每十萬人</a:t>
            </a:r>
            <a:r>
              <a:rPr lang="en-US" altLang="zh-TW" b="0" i="0" dirty="0">
                <a:solidFill>
                  <a:srgbClr val="222222"/>
                </a:solidFill>
                <a:effectLst/>
                <a:latin typeface="微軟正黑體" panose="020B0604030504040204" pitchFamily="34" charset="-120"/>
                <a:ea typeface="微軟正黑體" panose="020B0604030504040204" pitchFamily="34" charset="-120"/>
              </a:rPr>
              <a:t>34.7</a:t>
            </a:r>
            <a:r>
              <a:rPr lang="zh-TW" altLang="en-US" b="0" i="0" dirty="0">
                <a:solidFill>
                  <a:srgbClr val="222222"/>
                </a:solidFill>
                <a:effectLst/>
                <a:latin typeface="微軟正黑體" panose="020B0604030504040204" pitchFamily="34" charset="-120"/>
                <a:ea typeface="微軟正黑體" panose="020B0604030504040204" pitchFamily="34" charset="-120"/>
              </a:rPr>
              <a:t>人</a:t>
            </a:r>
            <a:r>
              <a:rPr lang="en-US" altLang="zh-TW" b="0" i="0" dirty="0">
                <a:solidFill>
                  <a:srgbClr val="222222"/>
                </a:solidFill>
                <a:effectLst/>
                <a:latin typeface="微軟正黑體" panose="020B0604030504040204" pitchFamily="34" charset="-120"/>
                <a:ea typeface="微軟正黑體" panose="020B0604030504040204" pitchFamily="34" charset="-120"/>
              </a:rPr>
              <a:t>)</a:t>
            </a:r>
            <a:r>
              <a:rPr lang="zh-TW" altLang="en-US" b="0" i="0" dirty="0">
                <a:solidFill>
                  <a:srgbClr val="222222"/>
                </a:solidFill>
                <a:effectLst/>
                <a:latin typeface="微軟正黑體" panose="020B0604030504040204" pitchFamily="34" charset="-120"/>
                <a:ea typeface="微軟正黑體" panose="020B0604030504040204" pitchFamily="34" charset="-120"/>
              </a:rPr>
              <a:t>，第二位為跌倒</a:t>
            </a:r>
            <a:r>
              <a:rPr lang="en-US" altLang="zh-TW" b="0" i="0" dirty="0">
                <a:solidFill>
                  <a:srgbClr val="222222"/>
                </a:solidFill>
                <a:effectLst/>
                <a:latin typeface="微軟正黑體" panose="020B0604030504040204" pitchFamily="34" charset="-120"/>
                <a:ea typeface="微軟正黑體" panose="020B0604030504040204" pitchFamily="34" charset="-120"/>
              </a:rPr>
              <a:t>(</a:t>
            </a:r>
            <a:r>
              <a:rPr lang="zh-TW" altLang="en-US" b="0" i="0" dirty="0">
                <a:solidFill>
                  <a:srgbClr val="222222"/>
                </a:solidFill>
                <a:effectLst/>
                <a:latin typeface="微軟正黑體" panose="020B0604030504040204" pitchFamily="34" charset="-120"/>
                <a:ea typeface="微軟正黑體" panose="020B0604030504040204" pitchFamily="34" charset="-120"/>
              </a:rPr>
              <a:t>每十萬人</a:t>
            </a:r>
            <a:r>
              <a:rPr lang="en-US" altLang="zh-TW" b="0" i="0" dirty="0">
                <a:solidFill>
                  <a:srgbClr val="222222"/>
                </a:solidFill>
                <a:effectLst/>
                <a:latin typeface="微軟正黑體" panose="020B0604030504040204" pitchFamily="34" charset="-120"/>
                <a:ea typeface="微軟正黑體" panose="020B0604030504040204" pitchFamily="34" charset="-120"/>
              </a:rPr>
              <a:t>25.7</a:t>
            </a:r>
            <a:r>
              <a:rPr lang="zh-TW" altLang="en-US" b="0" i="0" dirty="0">
                <a:solidFill>
                  <a:srgbClr val="222222"/>
                </a:solidFill>
                <a:effectLst/>
                <a:latin typeface="微軟正黑體" panose="020B0604030504040204" pitchFamily="34" charset="-120"/>
                <a:ea typeface="微軟正黑體" panose="020B0604030504040204" pitchFamily="34" charset="-120"/>
              </a:rPr>
              <a:t>人</a:t>
            </a:r>
            <a:r>
              <a:rPr lang="en-US" altLang="zh-TW" b="0" i="0" dirty="0">
                <a:solidFill>
                  <a:srgbClr val="222222"/>
                </a:solidFill>
                <a:effectLst/>
                <a:latin typeface="微軟正黑體" panose="020B0604030504040204" pitchFamily="34" charset="-120"/>
                <a:ea typeface="微軟正黑體" panose="020B0604030504040204" pitchFamily="34" charset="-120"/>
              </a:rPr>
              <a:t>)</a:t>
            </a:r>
            <a:r>
              <a:rPr lang="zh-TW" altLang="en-US" b="0" i="0" dirty="0">
                <a:solidFill>
                  <a:srgbClr val="222222"/>
                </a:solidFill>
                <a:effectLst/>
                <a:latin typeface="微軟正黑體" panose="020B0604030504040204" pitchFamily="34" charset="-120"/>
                <a:ea typeface="微軟正黑體" panose="020B0604030504040204" pitchFamily="34" charset="-120"/>
              </a:rPr>
              <a:t>。</a:t>
            </a:r>
            <a:endParaRPr lang="en-US" altLang="zh-TW" b="0" i="0" dirty="0">
              <a:solidFill>
                <a:srgbClr val="222222"/>
              </a:solidFill>
              <a:effectLst/>
              <a:latin typeface="微軟正黑體" panose="020B0604030504040204" pitchFamily="34" charset="-120"/>
              <a:ea typeface="微軟正黑體" panose="020B0604030504040204" pitchFamily="34" charset="-120"/>
            </a:endParaRPr>
          </a:p>
          <a:p>
            <a:endParaRPr lang="en-US" altLang="zh-TW" dirty="0">
              <a:solidFill>
                <a:srgbClr val="222222"/>
              </a:solidFill>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隨著台灣社會老年人口愈漸增多長者的照顧機制也逐漸完善，但都過於倚賴人力，本專題就以此為基礎著手設計一 套保護長者的系統。</a:t>
            </a:r>
          </a:p>
        </p:txBody>
      </p:sp>
      <p:pic>
        <p:nvPicPr>
          <p:cNvPr id="14" name="圖片 13">
            <a:extLst>
              <a:ext uri="{FF2B5EF4-FFF2-40B4-BE49-F238E27FC236}">
                <a16:creationId xmlns:a16="http://schemas.microsoft.com/office/drawing/2014/main" id="{EAEC4E93-CC04-4A82-ABD1-B88CA477A5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1633" y="1700808"/>
            <a:ext cx="6081173" cy="3653040"/>
          </a:xfrm>
          <a:prstGeom prst="rect">
            <a:avLst/>
          </a:prstGeom>
        </p:spPr>
      </p:pic>
    </p:spTree>
    <p:extLst>
      <p:ext uri="{BB962C8B-B14F-4D97-AF65-F5344CB8AC3E}">
        <p14:creationId xmlns:p14="http://schemas.microsoft.com/office/powerpoint/2010/main" val="8600712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TW" altLang="en-US" dirty="0">
                <a:solidFill>
                  <a:schemeClr val="tx1">
                    <a:lumMod val="65000"/>
                    <a:lumOff val="35000"/>
                  </a:schemeClr>
                </a:solidFill>
                <a:latin typeface="微软雅黑" pitchFamily="34" charset="-122"/>
                <a:ea typeface="微软雅黑" pitchFamily="34" charset="-122"/>
              </a:rPr>
              <a:t>血壓驟降程式</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穿戴式裝置</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64" name="文字方塊 63">
            <a:extLst>
              <a:ext uri="{FF2B5EF4-FFF2-40B4-BE49-F238E27FC236}">
                <a16:creationId xmlns:a16="http://schemas.microsoft.com/office/drawing/2014/main" id="{BC3E256A-124A-48AC-A25B-05E9441CA8BA}"/>
              </a:ext>
            </a:extLst>
          </p:cNvPr>
          <p:cNvSpPr txBox="1"/>
          <p:nvPr/>
        </p:nvSpPr>
        <p:spPr>
          <a:xfrm>
            <a:off x="673692" y="1556792"/>
            <a:ext cx="3312368" cy="954107"/>
          </a:xfrm>
          <a:prstGeom prst="rect">
            <a:avLst/>
          </a:prstGeom>
          <a:noFill/>
        </p:spPr>
        <p:txBody>
          <a:bodyPr wrap="square">
            <a:spAutoFit/>
          </a:bodyPr>
          <a:lstStyle/>
          <a:p>
            <a:pPr algn="ctr"/>
            <a:r>
              <a:rPr lang="zh-TW" altLang="en-US" sz="2800" dirty="0">
                <a:latin typeface="微軟正黑體" panose="020B0604030504040204" pitchFamily="34" charset="-120"/>
                <a:ea typeface="微軟正黑體" panose="020B0604030504040204" pitchFamily="34" charset="-120"/>
              </a:rPr>
              <a:t>能先在樹梅派上</a:t>
            </a:r>
            <a:endParaRPr lang="en-US" altLang="zh-TW" sz="2800" dirty="0">
              <a:latin typeface="微軟正黑體" panose="020B0604030504040204" pitchFamily="34" charset="-120"/>
              <a:ea typeface="微軟正黑體" panose="020B0604030504040204" pitchFamily="34" charset="-120"/>
            </a:endParaRPr>
          </a:p>
          <a:p>
            <a:pPr algn="ctr"/>
            <a:r>
              <a:rPr lang="zh-TW" altLang="en-US" sz="2800" dirty="0">
                <a:latin typeface="微軟正黑體" panose="020B0604030504040204" pitchFamily="34" charset="-120"/>
                <a:ea typeface="微軟正黑體" panose="020B0604030504040204" pitchFamily="34" charset="-120"/>
              </a:rPr>
              <a:t>顯示心跳率</a:t>
            </a:r>
            <a:endParaRPr lang="en-US" altLang="zh-TW" sz="2800"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0D720231-98FD-48DD-A4A5-31C16EC6E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411" y="1087725"/>
            <a:ext cx="7200800" cy="5522292"/>
          </a:xfrm>
          <a:prstGeom prst="rect">
            <a:avLst/>
          </a:prstGeom>
        </p:spPr>
      </p:pic>
    </p:spTree>
    <p:extLst>
      <p:ext uri="{BB962C8B-B14F-4D97-AF65-F5344CB8AC3E}">
        <p14:creationId xmlns:p14="http://schemas.microsoft.com/office/powerpoint/2010/main" val="302081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TW" altLang="en-US" dirty="0">
                <a:solidFill>
                  <a:schemeClr val="tx1">
                    <a:lumMod val="65000"/>
                    <a:lumOff val="35000"/>
                  </a:schemeClr>
                </a:solidFill>
                <a:latin typeface="微软雅黑" pitchFamily="34" charset="-122"/>
                <a:ea typeface="微软雅黑" pitchFamily="34" charset="-122"/>
              </a:rPr>
              <a:t>血壓驟降程式</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穿戴式裝置</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64" name="文字方塊 63">
            <a:extLst>
              <a:ext uri="{FF2B5EF4-FFF2-40B4-BE49-F238E27FC236}">
                <a16:creationId xmlns:a16="http://schemas.microsoft.com/office/drawing/2014/main" id="{BC3E256A-124A-48AC-A25B-05E9441CA8BA}"/>
              </a:ext>
            </a:extLst>
          </p:cNvPr>
          <p:cNvSpPr txBox="1"/>
          <p:nvPr/>
        </p:nvSpPr>
        <p:spPr>
          <a:xfrm>
            <a:off x="366158" y="2348880"/>
            <a:ext cx="3168352" cy="1384995"/>
          </a:xfrm>
          <a:prstGeom prst="rect">
            <a:avLst/>
          </a:prstGeom>
          <a:noFill/>
        </p:spPr>
        <p:txBody>
          <a:bodyPr wrap="square">
            <a:spAutoFit/>
          </a:bodyPr>
          <a:lstStyle/>
          <a:p>
            <a:r>
              <a:rPr lang="zh-TW" altLang="en-US" sz="2800" dirty="0">
                <a:latin typeface="微軟正黑體" panose="020B0604030504040204" pitchFamily="34" charset="-120"/>
                <a:ea typeface="微軟正黑體" panose="020B0604030504040204" pitchFamily="34" charset="-120"/>
              </a:rPr>
              <a:t>實作一個血壓驟降時會進行</a:t>
            </a:r>
            <a:r>
              <a:rPr lang="en-US" altLang="zh-TW" sz="2800" dirty="0">
                <a:latin typeface="微軟正黑體" panose="020B0604030504040204" pitchFamily="34" charset="-120"/>
                <a:ea typeface="微軟正黑體" panose="020B0604030504040204" pitchFamily="34" charset="-120"/>
              </a:rPr>
              <a:t>Line </a:t>
            </a:r>
            <a:r>
              <a:rPr lang="en-US" altLang="zh-TW" sz="2800" dirty="0" err="1">
                <a:latin typeface="微軟正黑體" panose="020B0604030504040204" pitchFamily="34" charset="-120"/>
                <a:ea typeface="微軟正黑體" panose="020B0604030504040204" pitchFamily="34" charset="-120"/>
              </a:rPr>
              <a:t>nofify</a:t>
            </a:r>
            <a:r>
              <a:rPr lang="zh-TW" altLang="en-US" sz="2800" dirty="0">
                <a:latin typeface="微軟正黑體" panose="020B0604030504040204" pitchFamily="34" charset="-120"/>
                <a:ea typeface="微軟正黑體" panose="020B0604030504040204" pitchFamily="34" charset="-120"/>
              </a:rPr>
              <a:t>的程式</a:t>
            </a:r>
            <a:endParaRPr lang="en-US" altLang="zh-TW" sz="28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0E479236-9491-49F4-9890-0439A3AC2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510" y="1453584"/>
            <a:ext cx="8395725" cy="4315660"/>
          </a:xfrm>
          <a:prstGeom prst="rect">
            <a:avLst/>
          </a:prstGeom>
        </p:spPr>
      </p:pic>
    </p:spTree>
    <p:extLst>
      <p:ext uri="{BB962C8B-B14F-4D97-AF65-F5344CB8AC3E}">
        <p14:creationId xmlns:p14="http://schemas.microsoft.com/office/powerpoint/2010/main" val="26188350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12"/>
          <p:cNvSpPr txBox="1"/>
          <p:nvPr/>
        </p:nvSpPr>
        <p:spPr>
          <a:xfrm>
            <a:off x="1914130" y="4432172"/>
            <a:ext cx="2313454" cy="1310295"/>
          </a:xfrm>
          <a:prstGeom prst="rect">
            <a:avLst/>
          </a:prstGeom>
          <a:noFill/>
        </p:spPr>
        <p:txBody>
          <a:bodyPr wrap="none" rtlCol="0">
            <a:spAutoFit/>
          </a:bodyPr>
          <a:lstStyle/>
          <a:p>
            <a:pPr algn="ctr">
              <a:lnSpc>
                <a:spcPct val="130000"/>
              </a:lnSpc>
              <a:spcAft>
                <a:spcPts val="0"/>
              </a:spcAft>
              <a:defRPr/>
            </a:pPr>
            <a:r>
              <a:rPr lang="zh-TW" altLang="en-US" sz="3200" b="1"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小鴨車</a:t>
            </a:r>
            <a:endParaRPr lang="en-US" altLang="zh-TW" sz="3200" b="1"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spcAft>
                <a:spcPts val="0"/>
              </a:spcAft>
              <a:defRPr/>
            </a:pPr>
            <a:r>
              <a:rPr lang="en-US" altLang="zh-TW" sz="3200" b="1" kern="100" dirty="0" err="1">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DuckieBot</a:t>
            </a:r>
            <a:endParaRPr lang="en-US" altLang="zh-TW" sz="32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 name="文本框 13"/>
          <p:cNvSpPr txBox="1"/>
          <p:nvPr/>
        </p:nvSpPr>
        <p:spPr>
          <a:xfrm>
            <a:off x="2071224" y="4006230"/>
            <a:ext cx="1999265" cy="52322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800" dirty="0">
                <a:solidFill>
                  <a:srgbClr val="202A36"/>
                </a:solidFill>
              </a:rPr>
              <a:t>第</a:t>
            </a:r>
            <a:r>
              <a:rPr lang="zh-TW" altLang="en-US" sz="2800" dirty="0">
                <a:solidFill>
                  <a:srgbClr val="202A36"/>
                </a:solidFill>
              </a:rPr>
              <a:t>三</a:t>
            </a:r>
            <a:r>
              <a:rPr lang="zh-CN" altLang="en-US" sz="2800" dirty="0">
                <a:solidFill>
                  <a:srgbClr val="202A36"/>
                </a:solidFill>
              </a:rPr>
              <a:t>部分</a:t>
            </a:r>
            <a:r>
              <a:rPr lang="en-US" altLang="zh-TW" sz="2800" dirty="0">
                <a:solidFill>
                  <a:srgbClr val="202A36"/>
                </a:solidFill>
              </a:rPr>
              <a:t>-3</a:t>
            </a:r>
            <a:endParaRPr lang="zh-CN" altLang="en-US" sz="2800" dirty="0">
              <a:solidFill>
                <a:srgbClr val="202A36"/>
              </a:solidFill>
            </a:endParaRPr>
          </a:p>
        </p:txBody>
      </p:sp>
      <p:grpSp>
        <p:nvGrpSpPr>
          <p:cNvPr id="56" name="组合 55"/>
          <p:cNvGrpSpPr/>
          <p:nvPr/>
        </p:nvGrpSpPr>
        <p:grpSpPr>
          <a:xfrm>
            <a:off x="2052459" y="1413384"/>
            <a:ext cx="2036802" cy="2036802"/>
            <a:chOff x="8077074" y="845254"/>
            <a:chExt cx="2036802" cy="2036802"/>
          </a:xfrm>
        </p:grpSpPr>
        <p:sp>
          <p:nvSpPr>
            <p:cNvPr id="57" name="椭圆 56"/>
            <p:cNvSpPr/>
            <p:nvPr/>
          </p:nvSpPr>
          <p:spPr>
            <a:xfrm>
              <a:off x="8077074" y="845254"/>
              <a:ext cx="2036802" cy="203680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126"/>
            <p:cNvSpPr>
              <a:spLocks noChangeAspect="1" noEditPoints="1"/>
            </p:cNvSpPr>
            <p:nvPr/>
          </p:nvSpPr>
          <p:spPr bwMode="auto">
            <a:xfrm>
              <a:off x="8639337" y="1292886"/>
              <a:ext cx="912277" cy="1141539"/>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sp>
        <p:nvSpPr>
          <p:cNvPr id="59" name="矩形 58"/>
          <p:cNvSpPr/>
          <p:nvPr/>
        </p:nvSpPr>
        <p:spPr>
          <a:xfrm>
            <a:off x="6095220" y="-2434"/>
            <a:ext cx="6099175"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34"/>
          <p:cNvSpPr txBox="1"/>
          <p:nvPr/>
        </p:nvSpPr>
        <p:spPr>
          <a:xfrm>
            <a:off x="8392119" y="2806879"/>
            <a:ext cx="1980029"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TW" altLang="en-US" sz="2000" b="0" dirty="0">
                <a:solidFill>
                  <a:schemeClr val="bg1">
                    <a:lumMod val="95000"/>
                  </a:schemeClr>
                </a:solidFill>
              </a:rPr>
              <a:t>小鴨車行走功能</a:t>
            </a:r>
            <a:endParaRPr lang="zh-CN" altLang="en-US" sz="2000" b="0" dirty="0">
              <a:solidFill>
                <a:schemeClr val="bg1">
                  <a:lumMod val="95000"/>
                </a:schemeClr>
              </a:solidFill>
            </a:endParaRPr>
          </a:p>
        </p:txBody>
      </p:sp>
      <p:sp>
        <p:nvSpPr>
          <p:cNvPr id="63" name="文本框 35"/>
          <p:cNvSpPr txBox="1"/>
          <p:nvPr/>
        </p:nvSpPr>
        <p:spPr>
          <a:xfrm>
            <a:off x="8392119" y="3567439"/>
            <a:ext cx="1980029"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TW" altLang="en-US" sz="2000" b="0" dirty="0">
                <a:solidFill>
                  <a:schemeClr val="bg1">
                    <a:lumMod val="95000"/>
                  </a:schemeClr>
                </a:solidFill>
              </a:rPr>
              <a:t>小鴨車攝像功能</a:t>
            </a:r>
            <a:endParaRPr lang="zh-CN" altLang="en-US" sz="2000" b="0" dirty="0">
              <a:solidFill>
                <a:schemeClr val="bg1">
                  <a:lumMod val="95000"/>
                </a:schemeClr>
              </a:solidFill>
            </a:endParaRPr>
          </a:p>
        </p:txBody>
      </p:sp>
      <p:cxnSp>
        <p:nvCxnSpPr>
          <p:cNvPr id="65" name="直接连接符 64"/>
          <p:cNvCxnSpPr/>
          <p:nvPr/>
        </p:nvCxnSpPr>
        <p:spPr>
          <a:xfrm flipV="1">
            <a:off x="7911252" y="3767494"/>
            <a:ext cx="0" cy="761956"/>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7911252" y="2194275"/>
            <a:ext cx="0" cy="761956"/>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7911252" y="3006934"/>
            <a:ext cx="0" cy="761956"/>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94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TW" altLang="en-US" dirty="0">
                <a:solidFill>
                  <a:schemeClr val="tx1">
                    <a:lumMod val="65000"/>
                    <a:lumOff val="35000"/>
                  </a:schemeClr>
                </a:solidFill>
                <a:latin typeface="微软雅黑" pitchFamily="34" charset="-122"/>
                <a:ea typeface="微软雅黑" pitchFamily="34" charset="-122"/>
              </a:rPr>
              <a:t>小鴨車行走功能</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小鴨車</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64" name="文字方塊 63">
            <a:extLst>
              <a:ext uri="{FF2B5EF4-FFF2-40B4-BE49-F238E27FC236}">
                <a16:creationId xmlns:a16="http://schemas.microsoft.com/office/drawing/2014/main" id="{BC3E256A-124A-48AC-A25B-05E9441CA8BA}"/>
              </a:ext>
            </a:extLst>
          </p:cNvPr>
          <p:cNvSpPr txBox="1"/>
          <p:nvPr/>
        </p:nvSpPr>
        <p:spPr>
          <a:xfrm>
            <a:off x="366158" y="2543408"/>
            <a:ext cx="3168352" cy="1887696"/>
          </a:xfrm>
          <a:prstGeom prst="rect">
            <a:avLst/>
          </a:prstGeom>
          <a:noFill/>
        </p:spPr>
        <p:txBody>
          <a:bodyPr wrap="square">
            <a:spAutoFit/>
          </a:bodyPr>
          <a:lstStyle/>
          <a:p>
            <a:pPr>
              <a:spcAft>
                <a:spcPts val="750"/>
              </a:spcAft>
            </a:pPr>
            <a:r>
              <a:rPr lang="en-US" altLang="zh-TW" sz="1800" kern="0" dirty="0" err="1">
                <a:solidFill>
                  <a:srgbClr val="000000"/>
                </a:solidFill>
                <a:effectLst/>
                <a:latin typeface="Helvetica" panose="020B0604020202020204" pitchFamily="34" charset="0"/>
                <a:ea typeface="新細明體" panose="02020500000000000000" pitchFamily="18" charset="-120"/>
                <a:cs typeface="Times New Roman" panose="02020603050405020304" pitchFamily="18" charset="0"/>
              </a:rPr>
              <a:t>MotorKit</a:t>
            </a:r>
            <a:r>
              <a:rPr lang="en-US" altLang="zh-TW" sz="1800" kern="0" dirty="0">
                <a:solidFill>
                  <a:srgbClr val="000000"/>
                </a:solidFill>
                <a:effectLst/>
                <a:latin typeface="Helvetica" panose="020B0604020202020204" pitchFamily="34" charset="0"/>
                <a:ea typeface="新細明體" panose="02020500000000000000" pitchFamily="18" charset="-120"/>
                <a:cs typeface="Times New Roman" panose="02020603050405020304" pitchFamily="18" charset="0"/>
              </a:rPr>
              <a:t>():</a:t>
            </a:r>
            <a:r>
              <a:rPr lang="en-US" altLang="zh-TW" sz="1800" kern="0" dirty="0">
                <a:solidFill>
                  <a:srgbClr val="000000"/>
                </a:solidFill>
                <a:effectLst/>
                <a:latin typeface="Helvetica" panose="020B0604020202020204" pitchFamily="34" charset="0"/>
                <a:ea typeface="新細明體" panose="02020500000000000000" pitchFamily="18" charset="-120"/>
              </a:rPr>
              <a:t>Integer</a:t>
            </a:r>
            <a:endParaRPr lang="en-US" altLang="zh-TW" kern="0" dirty="0">
              <a:solidFill>
                <a:srgbClr val="000000"/>
              </a:solidFill>
              <a:latin typeface="Calibri" panose="020F0502020204030204" pitchFamily="34" charset="0"/>
              <a:ea typeface="微軟正黑體" panose="020B0604030504040204" pitchFamily="34" charset="-120"/>
              <a:cs typeface="Helvetica" panose="020B0604020202020204" pitchFamily="34" charset="0"/>
            </a:endParaRPr>
          </a:p>
          <a:p>
            <a:pPr>
              <a:spcAft>
                <a:spcPts val="750"/>
              </a:spcAft>
            </a:pPr>
            <a:r>
              <a:rPr lang="zh-TW" altLang="zh-TW" sz="1800" kern="0" dirty="0">
                <a:solidFill>
                  <a:srgbClr val="000000"/>
                </a:solidFill>
                <a:effectLst/>
                <a:latin typeface="Calibri" panose="020F0502020204030204" pitchFamily="34" charset="0"/>
                <a:ea typeface="微軟正黑體" panose="020B0604030504040204" pitchFamily="34" charset="-120"/>
                <a:cs typeface="Helvetica" panose="020B0604020202020204" pitchFamily="34" charset="0"/>
              </a:rPr>
              <a:t>是指小鴨車走直線的方式</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spcAft>
                <a:spcPts val="750"/>
              </a:spcAft>
            </a:pPr>
            <a:r>
              <a:rPr lang="zh-TW" altLang="zh-TW" sz="1800" kern="0" dirty="0">
                <a:solidFill>
                  <a:srgbClr val="000000"/>
                </a:solidFill>
                <a:effectLst/>
                <a:latin typeface="Calibri" panose="020F0502020204030204" pitchFamily="34" charset="0"/>
                <a:ea typeface="微軟正黑體" panose="020B0604030504040204" pitchFamily="34" charset="-120"/>
                <a:cs typeface="Helvetica" panose="020B0604020202020204" pitchFamily="34" charset="0"/>
              </a:rPr>
              <a:t>若是</a:t>
            </a:r>
            <a:r>
              <a:rPr lang="en-US" altLang="zh-TW" sz="1800" kern="0" dirty="0">
                <a:solidFill>
                  <a:srgbClr val="000000"/>
                </a:solidFill>
                <a:effectLst/>
                <a:latin typeface="Calibri" panose="020F0502020204030204" pitchFamily="34" charset="0"/>
                <a:ea typeface="微軟正黑體" panose="020B0604030504040204" pitchFamily="34" charset="-120"/>
                <a:cs typeface="Helvetica" panose="020B0604020202020204" pitchFamily="34" charset="0"/>
              </a:rPr>
              <a:t>1:</a:t>
            </a:r>
            <a:r>
              <a:rPr lang="zh-TW" altLang="zh-TW" sz="1800" kern="0" dirty="0">
                <a:solidFill>
                  <a:srgbClr val="000000"/>
                </a:solidFill>
                <a:effectLst/>
                <a:latin typeface="Calibri" panose="020F0502020204030204" pitchFamily="34" charset="0"/>
                <a:ea typeface="微軟正黑體" panose="020B0604030504040204" pitchFamily="34" charset="-120"/>
                <a:cs typeface="Helvetica" panose="020B0604020202020204" pitchFamily="34" charset="0"/>
              </a:rPr>
              <a:t>往前直走</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spcAft>
                <a:spcPts val="750"/>
              </a:spcAft>
            </a:pPr>
            <a:r>
              <a:rPr lang="en-US" altLang="zh-TW" sz="1800" kern="0" dirty="0">
                <a:solidFill>
                  <a:srgbClr val="000000"/>
                </a:solidFill>
                <a:effectLst/>
                <a:latin typeface="微軟正黑體" panose="020B0604030504040204" pitchFamily="34" charset="-120"/>
                <a:ea typeface="新細明體" panose="02020500000000000000" pitchFamily="18" charset="-120"/>
                <a:cs typeface="Helvetica" panose="020B0604020202020204" pitchFamily="34" charset="0"/>
              </a:rPr>
              <a:t>     0:</a:t>
            </a:r>
            <a:r>
              <a:rPr lang="zh-TW" altLang="zh-TW" sz="1800" kern="0" dirty="0">
                <a:solidFill>
                  <a:srgbClr val="000000"/>
                </a:solidFill>
                <a:effectLst/>
                <a:latin typeface="Calibri" panose="020F0502020204030204" pitchFamily="34" charset="0"/>
                <a:ea typeface="微軟正黑體" panose="020B0604030504040204" pitchFamily="34" charset="-120"/>
                <a:cs typeface="Helvetica" panose="020B0604020202020204" pitchFamily="34" charset="0"/>
              </a:rPr>
              <a:t>停止不動</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0" dirty="0">
                <a:solidFill>
                  <a:srgbClr val="000000"/>
                </a:solidFill>
                <a:effectLst/>
                <a:latin typeface="微軟正黑體" panose="020B0604030504040204" pitchFamily="34" charset="-120"/>
                <a:cs typeface="Helvetica" panose="020B0604020202020204" pitchFamily="34" charset="0"/>
              </a:rPr>
              <a:t>    -1:</a:t>
            </a:r>
            <a:r>
              <a:rPr lang="zh-TW" altLang="zh-TW" sz="1800" kern="0" dirty="0">
                <a:solidFill>
                  <a:srgbClr val="000000"/>
                </a:solidFill>
                <a:effectLst/>
                <a:ea typeface="微軟正黑體" panose="020B0604030504040204" pitchFamily="34" charset="-120"/>
                <a:cs typeface="Helvetica" panose="020B0604020202020204" pitchFamily="34" charset="0"/>
              </a:rPr>
              <a:t>往後移動</a:t>
            </a:r>
            <a:endParaRPr lang="en-US" altLang="zh-TW" sz="28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50C8DED0-BE51-4C1E-BCBD-992230D837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708835" y="1849200"/>
            <a:ext cx="4643517" cy="3482638"/>
          </a:xfrm>
          <a:prstGeom prst="rect">
            <a:avLst/>
          </a:prstGeom>
        </p:spPr>
      </p:pic>
      <p:pic>
        <p:nvPicPr>
          <p:cNvPr id="6" name="圖片 5">
            <a:extLst>
              <a:ext uri="{FF2B5EF4-FFF2-40B4-BE49-F238E27FC236}">
                <a16:creationId xmlns:a16="http://schemas.microsoft.com/office/drawing/2014/main" id="{65549A9E-8454-479C-86A3-2CA901E3B4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245019" y="1803128"/>
            <a:ext cx="4696171" cy="3522128"/>
          </a:xfrm>
          <a:prstGeom prst="rect">
            <a:avLst/>
          </a:prstGeom>
        </p:spPr>
      </p:pic>
    </p:spTree>
    <p:extLst>
      <p:ext uri="{BB962C8B-B14F-4D97-AF65-F5344CB8AC3E}">
        <p14:creationId xmlns:p14="http://schemas.microsoft.com/office/powerpoint/2010/main" val="231248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TW" altLang="en-US" dirty="0">
                <a:solidFill>
                  <a:schemeClr val="tx1">
                    <a:lumMod val="65000"/>
                    <a:lumOff val="35000"/>
                  </a:schemeClr>
                </a:solidFill>
                <a:latin typeface="微软雅黑" pitchFamily="34" charset="-122"/>
                <a:ea typeface="微软雅黑" pitchFamily="34" charset="-122"/>
              </a:rPr>
              <a:t>小鴨車攝像功能</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三部分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小鴨車</a:t>
            </a:r>
            <a:endParaRPr lang="zh-CN" altLang="en-US" sz="1400" dirty="0">
              <a:solidFill>
                <a:schemeClr val="bg1"/>
              </a:solidFill>
              <a:latin typeface="微软雅黑" pitchFamily="34" charset="-122"/>
              <a:ea typeface="微软雅黑" pitchFamily="34" charset="-122"/>
            </a:endParaRPr>
          </a:p>
        </p:txBody>
      </p:sp>
      <p:sp>
        <p:nvSpPr>
          <p:cNvPr id="63" name="Freeform 126"/>
          <p:cNvSpPr>
            <a:spLocks noChangeAspect="1" noEditPoints="1"/>
          </p:cNvSpPr>
          <p:nvPr/>
        </p:nvSpPr>
        <p:spPr bwMode="auto">
          <a:xfrm>
            <a:off x="366158" y="217753"/>
            <a:ext cx="232819" cy="291328"/>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sp>
        <p:nvSpPr>
          <p:cNvPr id="64" name="文字方塊 63">
            <a:extLst>
              <a:ext uri="{FF2B5EF4-FFF2-40B4-BE49-F238E27FC236}">
                <a16:creationId xmlns:a16="http://schemas.microsoft.com/office/drawing/2014/main" id="{BC3E256A-124A-48AC-A25B-05E9441CA8BA}"/>
              </a:ext>
            </a:extLst>
          </p:cNvPr>
          <p:cNvSpPr txBox="1"/>
          <p:nvPr/>
        </p:nvSpPr>
        <p:spPr>
          <a:xfrm>
            <a:off x="366158" y="2543408"/>
            <a:ext cx="3168352" cy="2308324"/>
          </a:xfrm>
          <a:prstGeom prst="rect">
            <a:avLst/>
          </a:prstGeom>
          <a:noFill/>
        </p:spPr>
        <p:txBody>
          <a:bodyPr wrap="square">
            <a:spAutoFit/>
          </a:bodyPr>
          <a:lstStyle/>
          <a:p>
            <a:r>
              <a:rPr lang="en-US" altLang="zh-TW" sz="1600" dirty="0" err="1">
                <a:latin typeface="微軟正黑體" panose="020B0604030504040204" pitchFamily="34" charset="-120"/>
                <a:ea typeface="微軟正黑體" panose="020B0604030504040204" pitchFamily="34" charset="-120"/>
              </a:rPr>
              <a:t>cameraPiCamera</a:t>
            </a:r>
            <a:r>
              <a:rPr lang="en-US" altLang="zh-TW" sz="1600" dirty="0">
                <a:latin typeface="微軟正黑體" panose="020B0604030504040204" pitchFamily="34" charset="-120"/>
                <a:ea typeface="微軟正黑體" panose="020B0604030504040204" pitchFamily="34" charset="-120"/>
              </a:rPr>
              <a:t>()</a:t>
            </a:r>
          </a:p>
          <a:p>
            <a:r>
              <a:rPr lang="en-US" altLang="zh-TW" sz="1600" dirty="0" err="1">
                <a:latin typeface="微軟正黑體" panose="020B0604030504040204" pitchFamily="34" charset="-120"/>
                <a:ea typeface="微軟正黑體" panose="020B0604030504040204" pitchFamily="34" charset="-120"/>
              </a:rPr>
              <a:t>camera.capture</a:t>
            </a:r>
            <a:r>
              <a:rPr lang="en-US" altLang="zh-TW" sz="1600" dirty="0">
                <a:latin typeface="微軟正黑體" panose="020B0604030504040204" pitchFamily="34" charset="-120"/>
                <a:ea typeface="微軟正黑體" panose="020B0604030504040204" pitchFamily="34" charset="-120"/>
              </a:rPr>
              <a:t>('image.jpg’)</a:t>
            </a:r>
          </a:p>
          <a:p>
            <a:r>
              <a:rPr lang="en-US" altLang="zh-TW" sz="1600" dirty="0" err="1">
                <a:latin typeface="微軟正黑體" panose="020B0604030504040204" pitchFamily="34" charset="-120"/>
                <a:ea typeface="微軟正黑體" panose="020B0604030504040204" pitchFamily="34" charset="-120"/>
              </a:rPr>
              <a:t>Im</a:t>
            </a:r>
            <a:r>
              <a:rPr lang="en-US" altLang="zh-TW" sz="1600" dirty="0">
                <a:latin typeface="微軟正黑體" panose="020B0604030504040204" pitchFamily="34" charset="-120"/>
                <a:ea typeface="微軟正黑體" panose="020B0604030504040204" pitchFamily="34" charset="-120"/>
              </a:rPr>
              <a:t>=</a:t>
            </a:r>
            <a:r>
              <a:rPr lang="en-US" altLang="zh-TW" sz="1600" dirty="0" err="1">
                <a:latin typeface="微軟正黑體" panose="020B0604030504040204" pitchFamily="34" charset="-120"/>
                <a:ea typeface="微軟正黑體" panose="020B0604030504040204" pitchFamily="34" charset="-120"/>
              </a:rPr>
              <a:t>Image.open</a:t>
            </a:r>
            <a:r>
              <a:rPr lang="en-US" altLang="zh-TW" sz="1600" dirty="0">
                <a:latin typeface="微軟正黑體" panose="020B0604030504040204" pitchFamily="34" charset="-120"/>
                <a:ea typeface="微軟正黑體" panose="020B0604030504040204" pitchFamily="34" charset="-120"/>
              </a:rPr>
              <a:t>('image.jpg’)</a:t>
            </a:r>
          </a:p>
          <a:p>
            <a:r>
              <a:rPr lang="en-US" altLang="zh-TW" sz="1600" dirty="0" err="1">
                <a:latin typeface="微軟正黑體" panose="020B0604030504040204" pitchFamily="34" charset="-120"/>
                <a:ea typeface="微軟正黑體" panose="020B0604030504040204" pitchFamily="34" charset="-120"/>
              </a:rPr>
              <a:t>im.show</a:t>
            </a:r>
            <a:r>
              <a:rPr lang="en-US" altLang="zh-TW" sz="1600" dirty="0">
                <a:latin typeface="微軟正黑體" panose="020B0604030504040204" pitchFamily="34" charset="-120"/>
                <a:ea typeface="微軟正黑體" panose="020B0604030504040204" pitchFamily="34" charset="-120"/>
              </a:rPr>
              <a:t>()</a:t>
            </a:r>
          </a:p>
          <a:p>
            <a:r>
              <a:rPr lang="en-US" altLang="zh-TW" sz="1600" dirty="0">
                <a:latin typeface="微軟正黑體" panose="020B0604030504040204" pitchFamily="34" charset="-120"/>
                <a:ea typeface="微軟正黑體" panose="020B0604030504040204" pitchFamily="34" charset="-120"/>
              </a:rPr>
              <a:t>:</a:t>
            </a:r>
          </a:p>
          <a:p>
            <a:r>
              <a:rPr lang="zh-TW" altLang="zh-TW" sz="1600" kern="0" dirty="0">
                <a:solidFill>
                  <a:srgbClr val="000000"/>
                </a:solidFill>
                <a:effectLst/>
                <a:latin typeface="微軟正黑體" panose="020B0604030504040204" pitchFamily="34" charset="-120"/>
                <a:ea typeface="微軟正黑體" panose="020B0604030504040204" pitchFamily="34" charset="-120"/>
                <a:cs typeface="Helvetica" panose="020B0604020202020204" pitchFamily="34" charset="0"/>
              </a:rPr>
              <a:t>此為內建的</a:t>
            </a:r>
            <a:r>
              <a:rPr lang="en-US" altLang="zh-TW" sz="1600" kern="0" dirty="0">
                <a:solidFill>
                  <a:srgbClr val="000000"/>
                </a:solidFill>
                <a:effectLst/>
                <a:latin typeface="微軟正黑體" panose="020B0604030504040204" pitchFamily="34" charset="-120"/>
                <a:ea typeface="微軟正黑體" panose="020B0604030504040204" pitchFamily="34" charset="-120"/>
                <a:cs typeface="Helvetica" panose="020B0604020202020204" pitchFamily="34" charset="0"/>
              </a:rPr>
              <a:t>Camera</a:t>
            </a:r>
            <a:r>
              <a:rPr lang="zh-TW" altLang="zh-TW" sz="1600" kern="0" dirty="0">
                <a:solidFill>
                  <a:srgbClr val="000000"/>
                </a:solidFill>
                <a:effectLst/>
                <a:latin typeface="微軟正黑體" panose="020B0604030504040204" pitchFamily="34" charset="-120"/>
                <a:ea typeface="微軟正黑體" panose="020B0604030504040204" pitchFamily="34" charset="-120"/>
                <a:cs typeface="Helvetica" panose="020B0604020202020204" pitchFamily="34" charset="0"/>
              </a:rPr>
              <a:t>程式，能夠到目的地後進行拍攝以及顯示圖片在操作端</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9FA303B7-F47F-49FB-A409-A1A547373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339" y="980728"/>
            <a:ext cx="7005743" cy="5510365"/>
          </a:xfrm>
          <a:prstGeom prst="rect">
            <a:avLst/>
          </a:prstGeom>
        </p:spPr>
      </p:pic>
    </p:spTree>
    <p:extLst>
      <p:ext uri="{BB962C8B-B14F-4D97-AF65-F5344CB8AC3E}">
        <p14:creationId xmlns:p14="http://schemas.microsoft.com/office/powerpoint/2010/main" val="2323418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12"/>
          <p:cNvSpPr txBox="1"/>
          <p:nvPr/>
        </p:nvSpPr>
        <p:spPr>
          <a:xfrm>
            <a:off x="1843598" y="4432172"/>
            <a:ext cx="2454518" cy="1310295"/>
          </a:xfrm>
          <a:prstGeom prst="rect">
            <a:avLst/>
          </a:prstGeom>
          <a:noFill/>
        </p:spPr>
        <p:txBody>
          <a:bodyPr wrap="none" rtlCol="0">
            <a:spAutoFit/>
          </a:bodyPr>
          <a:lstStyle/>
          <a:p>
            <a:pPr algn="ctr">
              <a:lnSpc>
                <a:spcPct val="130000"/>
              </a:lnSpc>
              <a:spcAft>
                <a:spcPts val="0"/>
              </a:spcAft>
              <a:defRPr/>
            </a:pPr>
            <a:r>
              <a:rPr lang="zh-TW" altLang="en-US" sz="3200" b="1"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結語</a:t>
            </a:r>
          </a:p>
          <a:p>
            <a:pPr algn="ctr">
              <a:lnSpc>
                <a:spcPct val="130000"/>
              </a:lnSpc>
              <a:spcAft>
                <a:spcPts val="0"/>
              </a:spcAft>
              <a:defRPr/>
            </a:pPr>
            <a:r>
              <a:rPr lang="en-US" altLang="zh-TW" sz="32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Conclusion</a:t>
            </a:r>
          </a:p>
        </p:txBody>
      </p:sp>
      <p:sp>
        <p:nvSpPr>
          <p:cNvPr id="55" name="文本框 13"/>
          <p:cNvSpPr txBox="1"/>
          <p:nvPr/>
        </p:nvSpPr>
        <p:spPr>
          <a:xfrm>
            <a:off x="2260379" y="4006230"/>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TW" altLang="en-US" sz="2800" dirty="0">
                <a:solidFill>
                  <a:srgbClr val="202A36"/>
                </a:solidFill>
              </a:rPr>
              <a:t>第四部份</a:t>
            </a:r>
            <a:endParaRPr lang="zh-CN" altLang="en-US" sz="2800" dirty="0">
              <a:solidFill>
                <a:srgbClr val="202A36"/>
              </a:solidFill>
            </a:endParaRPr>
          </a:p>
        </p:txBody>
      </p:sp>
      <p:sp>
        <p:nvSpPr>
          <p:cNvPr id="57" name="椭圆 56"/>
          <p:cNvSpPr/>
          <p:nvPr/>
        </p:nvSpPr>
        <p:spPr>
          <a:xfrm>
            <a:off x="2052459" y="1413384"/>
            <a:ext cx="2036802" cy="203680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6095220" y="-2434"/>
            <a:ext cx="6099175"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34"/>
          <p:cNvSpPr txBox="1"/>
          <p:nvPr/>
        </p:nvSpPr>
        <p:spPr>
          <a:xfrm>
            <a:off x="8392119" y="2806879"/>
            <a:ext cx="1210588"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TW" altLang="en-US" sz="2000" b="0" dirty="0">
                <a:solidFill>
                  <a:schemeClr val="bg1">
                    <a:lumMod val="95000"/>
                  </a:schemeClr>
                </a:solidFill>
              </a:rPr>
              <a:t>分工部分</a:t>
            </a:r>
            <a:endParaRPr lang="zh-CN" altLang="en-US" sz="2000" b="0" dirty="0">
              <a:solidFill>
                <a:schemeClr val="bg1">
                  <a:lumMod val="95000"/>
                </a:schemeClr>
              </a:solidFill>
            </a:endParaRPr>
          </a:p>
        </p:txBody>
      </p:sp>
      <p:sp>
        <p:nvSpPr>
          <p:cNvPr id="63" name="文本框 35"/>
          <p:cNvSpPr txBox="1"/>
          <p:nvPr/>
        </p:nvSpPr>
        <p:spPr>
          <a:xfrm>
            <a:off x="8392119" y="3567439"/>
            <a:ext cx="69762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TW" altLang="en-US" sz="2000" b="0" dirty="0">
                <a:solidFill>
                  <a:schemeClr val="bg1">
                    <a:lumMod val="95000"/>
                  </a:schemeClr>
                </a:solidFill>
              </a:rPr>
              <a:t>總結</a:t>
            </a:r>
            <a:endParaRPr lang="zh-CN" altLang="en-US" sz="2000" b="0" dirty="0">
              <a:solidFill>
                <a:schemeClr val="bg1">
                  <a:lumMod val="95000"/>
                </a:schemeClr>
              </a:solidFill>
            </a:endParaRPr>
          </a:p>
        </p:txBody>
      </p:sp>
      <p:cxnSp>
        <p:nvCxnSpPr>
          <p:cNvPr id="65" name="直接连接符 64"/>
          <p:cNvCxnSpPr/>
          <p:nvPr/>
        </p:nvCxnSpPr>
        <p:spPr>
          <a:xfrm flipV="1">
            <a:off x="7911252" y="3767494"/>
            <a:ext cx="0" cy="761956"/>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7911252" y="2194275"/>
            <a:ext cx="0" cy="761956"/>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7911252" y="3006934"/>
            <a:ext cx="0" cy="761956"/>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pic>
        <p:nvPicPr>
          <p:cNvPr id="3" name="圖形 2" descr="客戶評論 (從右至左)">
            <a:extLst>
              <a:ext uri="{FF2B5EF4-FFF2-40B4-BE49-F238E27FC236}">
                <a16:creationId xmlns:a16="http://schemas.microsoft.com/office/drawing/2014/main" id="{330E90DF-AF27-4438-8431-67BF0B37A7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171" y="1700808"/>
            <a:ext cx="1403893" cy="1403893"/>
          </a:xfrm>
          <a:prstGeom prst="rect">
            <a:avLst/>
          </a:prstGeom>
        </p:spPr>
      </p:pic>
    </p:spTree>
    <p:extLst>
      <p:ext uri="{BB962C8B-B14F-4D97-AF65-F5344CB8AC3E}">
        <p14:creationId xmlns:p14="http://schemas.microsoft.com/office/powerpoint/2010/main" val="4039601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TW" altLang="en-US" dirty="0">
                <a:solidFill>
                  <a:schemeClr val="tx1">
                    <a:lumMod val="65000"/>
                    <a:lumOff val="35000"/>
                  </a:schemeClr>
                </a:solidFill>
                <a:latin typeface="微软雅黑" pitchFamily="34" charset="-122"/>
                <a:ea typeface="微软雅黑" pitchFamily="34" charset="-122"/>
              </a:rPr>
              <a:t>分工部分</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四部分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結語</a:t>
            </a:r>
            <a:endParaRPr lang="zh-CN" altLang="en-US" sz="1400" dirty="0">
              <a:solidFill>
                <a:schemeClr val="bg1"/>
              </a:solidFill>
              <a:latin typeface="微软雅黑" pitchFamily="34" charset="-122"/>
              <a:ea typeface="微软雅黑" pitchFamily="34" charset="-122"/>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pic>
        <p:nvPicPr>
          <p:cNvPr id="14" name="圖形 13" descr="客戶評論 (從右至左)">
            <a:extLst>
              <a:ext uri="{FF2B5EF4-FFF2-40B4-BE49-F238E27FC236}">
                <a16:creationId xmlns:a16="http://schemas.microsoft.com/office/drawing/2014/main" id="{4AFAE2C6-5716-402E-9441-DD755530BC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363" y="133470"/>
            <a:ext cx="401419" cy="401419"/>
          </a:xfrm>
          <a:prstGeom prst="rect">
            <a:avLst/>
          </a:prstGeom>
        </p:spPr>
      </p:pic>
      <p:grpSp>
        <p:nvGrpSpPr>
          <p:cNvPr id="15" name="群組 14">
            <a:extLst>
              <a:ext uri="{FF2B5EF4-FFF2-40B4-BE49-F238E27FC236}">
                <a16:creationId xmlns:a16="http://schemas.microsoft.com/office/drawing/2014/main" id="{2C643E9F-E51D-4FCB-91A1-CA105DACC3A4}"/>
              </a:ext>
            </a:extLst>
          </p:cNvPr>
          <p:cNvGrpSpPr/>
          <p:nvPr/>
        </p:nvGrpSpPr>
        <p:grpSpPr>
          <a:xfrm>
            <a:off x="3482735" y="3015573"/>
            <a:ext cx="5235536" cy="1581983"/>
            <a:chOff x="-444204" y="2086655"/>
            <a:chExt cx="5235536" cy="1581983"/>
          </a:xfrm>
        </p:grpSpPr>
        <p:sp>
          <p:nvSpPr>
            <p:cNvPr id="16" name="Rectangle 4">
              <a:extLst>
                <a:ext uri="{FF2B5EF4-FFF2-40B4-BE49-F238E27FC236}">
                  <a16:creationId xmlns:a16="http://schemas.microsoft.com/office/drawing/2014/main" id="{FFAA7E0B-A64C-4DE9-9318-77D3D18A74E9}"/>
                </a:ext>
              </a:extLst>
            </p:cNvPr>
            <p:cNvSpPr txBox="1">
              <a:spLocks noChangeArrowheads="1"/>
            </p:cNvSpPr>
            <p:nvPr/>
          </p:nvSpPr>
          <p:spPr bwMode="auto">
            <a:xfrm>
              <a:off x="-444204" y="2086655"/>
              <a:ext cx="523553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TW" sz="2400" dirty="0">
                  <a:solidFill>
                    <a:srgbClr val="202A36"/>
                  </a:solidFill>
                  <a:latin typeface="微软雅黑" panose="020B0503020204020204" pitchFamily="34" charset="-122"/>
                  <a:ea typeface="微软雅黑" panose="020B0503020204020204" pitchFamily="34" charset="-122"/>
                </a:rPr>
                <a:t>Eric Liu</a:t>
              </a:r>
              <a:endParaRPr lang="zh-CN" sz="2400" dirty="0">
                <a:solidFill>
                  <a:srgbClr val="202A36"/>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D7F59EA6-F4BF-4CCF-BBD4-2943889545A4}"/>
                </a:ext>
              </a:extLst>
            </p:cNvPr>
            <p:cNvSpPr/>
            <p:nvPr/>
          </p:nvSpPr>
          <p:spPr>
            <a:xfrm>
              <a:off x="861840" y="2591420"/>
              <a:ext cx="2758086" cy="1077218"/>
            </a:xfrm>
            <a:prstGeom prst="rect">
              <a:avLst/>
            </a:prstGeom>
            <a:noFill/>
          </p:spPr>
          <p:txBody>
            <a:bodyPr wrap="square" lIns="91440" tIns="45720" rIns="91440" bIns="45720">
              <a:spAutoFit/>
            </a:bodyPr>
            <a:lstStyle/>
            <a:p>
              <a:r>
                <a:rPr lang="en-US" altLang="zh-TW" sz="1600" dirty="0">
                  <a:ln w="0"/>
                  <a:latin typeface="微軟正黑體" panose="020B0604030504040204" pitchFamily="34" charset="-120"/>
                  <a:ea typeface="微軟正黑體" panose="020B0604030504040204" pitchFamily="34" charset="-120"/>
                </a:rPr>
                <a:t>．</a:t>
              </a:r>
              <a:r>
                <a:rPr lang="zh-TW" altLang="en-US" sz="1600" dirty="0">
                  <a:ln w="0"/>
                  <a:latin typeface="微軟正黑體" panose="020B0604030504040204" pitchFamily="34" charset="-120"/>
                  <a:ea typeface="微軟正黑體" panose="020B0604030504040204" pitchFamily="34" charset="-120"/>
                </a:rPr>
                <a:t>穿戴式裝置血壓驟降程式</a:t>
              </a:r>
              <a:endParaRPr lang="en-US" altLang="zh-TW" sz="1600" dirty="0">
                <a:ln w="0"/>
                <a:latin typeface="微軟正黑體" panose="020B0604030504040204" pitchFamily="34" charset="-120"/>
                <a:ea typeface="微軟正黑體" panose="020B0604030504040204" pitchFamily="34" charset="-120"/>
              </a:endParaRPr>
            </a:p>
            <a:p>
              <a:r>
                <a:rPr lang="en-US" altLang="zh-TW" sz="1600" dirty="0">
                  <a:ln w="0"/>
                  <a:latin typeface="微軟正黑體" panose="020B0604030504040204" pitchFamily="34" charset="-120"/>
                  <a:ea typeface="微軟正黑體" panose="020B0604030504040204" pitchFamily="34" charset="-120"/>
                </a:rPr>
                <a:t>．Line notification</a:t>
              </a:r>
            </a:p>
            <a:p>
              <a:r>
                <a:rPr lang="en-US" altLang="zh-TW" sz="1600" dirty="0">
                  <a:ln w="0"/>
                  <a:latin typeface="微軟正黑體" panose="020B0604030504040204" pitchFamily="34" charset="-120"/>
                  <a:ea typeface="微軟正黑體" panose="020B0604030504040204" pitchFamily="34" charset="-120"/>
                </a:rPr>
                <a:t>．</a:t>
              </a:r>
              <a:r>
                <a:rPr lang="zh-TW" altLang="en-US" sz="1600" dirty="0">
                  <a:ln w="0"/>
                  <a:latin typeface="微軟正黑體" panose="020B0604030504040204" pitchFamily="34" charset="-120"/>
                  <a:ea typeface="微軟正黑體" panose="020B0604030504040204" pitchFamily="34" charset="-120"/>
                </a:rPr>
                <a:t>海報設計</a:t>
              </a:r>
              <a:endParaRPr lang="en-US" altLang="zh-TW" sz="1600" dirty="0">
                <a:ln w="0"/>
                <a:latin typeface="微軟正黑體" panose="020B0604030504040204" pitchFamily="34" charset="-120"/>
                <a:ea typeface="微軟正黑體" panose="020B0604030504040204" pitchFamily="34" charset="-120"/>
              </a:endParaRPr>
            </a:p>
            <a:p>
              <a:r>
                <a:rPr lang="en-US" altLang="zh-TW" sz="1600" dirty="0">
                  <a:ln w="0"/>
                  <a:latin typeface="微軟正黑體" panose="020B0604030504040204" pitchFamily="34" charset="-120"/>
                  <a:ea typeface="微軟正黑體" panose="020B0604030504040204" pitchFamily="34" charset="-120"/>
                </a:rPr>
                <a:t>．MQTT  Publisher</a:t>
              </a:r>
              <a:endParaRPr lang="zh-TW" altLang="en-US" sz="1600" cap="none" spc="0" dirty="0">
                <a:ln w="0"/>
                <a:solidFill>
                  <a:schemeClr val="tx1"/>
                </a:solidFill>
                <a:latin typeface="微軟正黑體" panose="020B0604030504040204" pitchFamily="34" charset="-120"/>
                <a:ea typeface="微軟正黑體" panose="020B0604030504040204" pitchFamily="34" charset="-120"/>
              </a:endParaRPr>
            </a:p>
          </p:txBody>
        </p:sp>
      </p:grpSp>
      <p:pic>
        <p:nvPicPr>
          <p:cNvPr id="3" name="圖片 2">
            <a:extLst>
              <a:ext uri="{FF2B5EF4-FFF2-40B4-BE49-F238E27FC236}">
                <a16:creationId xmlns:a16="http://schemas.microsoft.com/office/drawing/2014/main" id="{BF4146CE-CC6A-4816-B2FC-E7DCA315C2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6682" y="918546"/>
            <a:ext cx="1688658" cy="1659686"/>
          </a:xfrm>
          <a:prstGeom prst="ellipse">
            <a:avLst/>
          </a:prstGeom>
        </p:spPr>
      </p:pic>
      <p:grpSp>
        <p:nvGrpSpPr>
          <p:cNvPr id="24" name="群組 23">
            <a:extLst>
              <a:ext uri="{FF2B5EF4-FFF2-40B4-BE49-F238E27FC236}">
                <a16:creationId xmlns:a16="http://schemas.microsoft.com/office/drawing/2014/main" id="{7A906FAD-F8E0-4FFB-8BA7-D129D5018F9B}"/>
              </a:ext>
            </a:extLst>
          </p:cNvPr>
          <p:cNvGrpSpPr/>
          <p:nvPr/>
        </p:nvGrpSpPr>
        <p:grpSpPr>
          <a:xfrm>
            <a:off x="-446757" y="3015573"/>
            <a:ext cx="5235536" cy="2809686"/>
            <a:chOff x="-444204" y="2086655"/>
            <a:chExt cx="5235536" cy="2809686"/>
          </a:xfrm>
        </p:grpSpPr>
        <p:sp>
          <p:nvSpPr>
            <p:cNvPr id="25" name="Rectangle 4">
              <a:extLst>
                <a:ext uri="{FF2B5EF4-FFF2-40B4-BE49-F238E27FC236}">
                  <a16:creationId xmlns:a16="http://schemas.microsoft.com/office/drawing/2014/main" id="{1F0B3365-C5C5-4FF9-82E5-963B46F99773}"/>
                </a:ext>
              </a:extLst>
            </p:cNvPr>
            <p:cNvSpPr txBox="1">
              <a:spLocks noChangeArrowheads="1"/>
            </p:cNvSpPr>
            <p:nvPr/>
          </p:nvSpPr>
          <p:spPr bwMode="auto">
            <a:xfrm>
              <a:off x="-444204" y="2086655"/>
              <a:ext cx="523553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400" dirty="0">
                  <a:solidFill>
                    <a:srgbClr val="202A36"/>
                  </a:solidFill>
                  <a:latin typeface="微软雅黑" panose="020B0503020204020204" pitchFamily="34" charset="-122"/>
                  <a:ea typeface="微软雅黑" panose="020B0503020204020204" pitchFamily="34" charset="-122"/>
                </a:rPr>
                <a:t>Galant</a:t>
              </a:r>
              <a:r>
                <a:rPr lang="zh-TW" altLang="en-US" sz="2400" dirty="0">
                  <a:solidFill>
                    <a:srgbClr val="202A36"/>
                  </a:solidFill>
                  <a:latin typeface="微软雅黑" panose="020B0503020204020204" pitchFamily="34" charset="-122"/>
                  <a:ea typeface="微软雅黑" panose="020B0503020204020204" pitchFamily="34" charset="-122"/>
                </a:rPr>
                <a:t> </a:t>
              </a:r>
              <a:r>
                <a:rPr lang="en-US" altLang="zh-TW" sz="2400" dirty="0">
                  <a:solidFill>
                    <a:srgbClr val="202A36"/>
                  </a:solidFill>
                  <a:latin typeface="微软雅黑" panose="020B0503020204020204" pitchFamily="34" charset="-122"/>
                  <a:ea typeface="微软雅黑" panose="020B0503020204020204" pitchFamily="34" charset="-122"/>
                </a:rPr>
                <a:t>Tsai</a:t>
              </a:r>
              <a:endParaRPr lang="zh-CN" sz="2400" dirty="0">
                <a:solidFill>
                  <a:srgbClr val="202A36"/>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79F2013C-C36A-4024-BFD5-F3E204F94420}"/>
                </a:ext>
              </a:extLst>
            </p:cNvPr>
            <p:cNvSpPr/>
            <p:nvPr/>
          </p:nvSpPr>
          <p:spPr>
            <a:xfrm>
              <a:off x="996738" y="2588017"/>
              <a:ext cx="2456673" cy="2308324"/>
            </a:xfrm>
            <a:prstGeom prst="rect">
              <a:avLst/>
            </a:prstGeom>
            <a:noFill/>
          </p:spPr>
          <p:txBody>
            <a:bodyPr wrap="square" lIns="91440" tIns="45720" rIns="91440" bIns="45720">
              <a:spAutoFit/>
            </a:bodyPr>
            <a:lstStyle/>
            <a:p>
              <a:r>
                <a:rPr lang="en-US" altLang="zh-TW" sz="1600" dirty="0">
                  <a:ln w="0"/>
                  <a:latin typeface="微軟正黑體" panose="020B0604030504040204" pitchFamily="34" charset="-120"/>
                  <a:ea typeface="微軟正黑體" panose="020B0604030504040204" pitchFamily="34" charset="-120"/>
                </a:rPr>
                <a:t>．</a:t>
              </a:r>
              <a:r>
                <a:rPr lang="en-US" altLang="zh-TW" sz="1600" cap="none" spc="0" dirty="0">
                  <a:ln w="0"/>
                  <a:solidFill>
                    <a:schemeClr val="tx1"/>
                  </a:solidFill>
                  <a:latin typeface="微軟正黑體" panose="020B0604030504040204" pitchFamily="34" charset="-120"/>
                  <a:ea typeface="微軟正黑體" panose="020B0604030504040204" pitchFamily="34" charset="-120"/>
                </a:rPr>
                <a:t>Beacon</a:t>
              </a:r>
              <a:r>
                <a:rPr lang="zh-TW" altLang="en-US" sz="1600" cap="none" spc="0" dirty="0">
                  <a:ln w="0"/>
                  <a:solidFill>
                    <a:schemeClr val="tx1"/>
                  </a:solidFill>
                  <a:latin typeface="微軟正黑體" panose="020B0604030504040204" pitchFamily="34" charset="-120"/>
                  <a:ea typeface="微軟正黑體" panose="020B0604030504040204" pitchFamily="34" charset="-120"/>
                </a:rPr>
                <a:t>定位實作</a:t>
              </a:r>
              <a:endParaRPr lang="en-US" altLang="zh-TW" sz="1600" cap="none" spc="0" dirty="0">
                <a:ln w="0"/>
                <a:solidFill>
                  <a:schemeClr val="tx1"/>
                </a:solidFill>
                <a:latin typeface="微軟正黑體" panose="020B0604030504040204" pitchFamily="34" charset="-120"/>
                <a:ea typeface="微軟正黑體" panose="020B0604030504040204" pitchFamily="34" charset="-120"/>
              </a:endParaRPr>
            </a:p>
            <a:p>
              <a:r>
                <a:rPr lang="en-US" altLang="zh-TW" sz="1600" dirty="0">
                  <a:ln w="0"/>
                  <a:latin typeface="微軟正黑體" panose="020B0604030504040204" pitchFamily="34" charset="-120"/>
                  <a:ea typeface="微軟正黑體" panose="020B0604030504040204" pitchFamily="34" charset="-120"/>
                </a:rPr>
                <a:t>．Beacon</a:t>
              </a:r>
              <a:r>
                <a:rPr lang="zh-TW" altLang="en-US" sz="1600" dirty="0">
                  <a:ln w="0"/>
                  <a:latin typeface="微軟正黑體" panose="020B0604030504040204" pitchFamily="34" charset="-120"/>
                  <a:ea typeface="微軟正黑體" panose="020B0604030504040204" pitchFamily="34" charset="-120"/>
                </a:rPr>
                <a:t>雷達圖</a:t>
              </a:r>
              <a:endParaRPr lang="en-US" altLang="zh-TW" sz="1600" dirty="0">
                <a:ln w="0"/>
                <a:latin typeface="微軟正黑體" panose="020B0604030504040204" pitchFamily="34" charset="-120"/>
                <a:ea typeface="微軟正黑體" panose="020B0604030504040204" pitchFamily="34" charset="-120"/>
              </a:endParaRPr>
            </a:p>
            <a:p>
              <a:r>
                <a:rPr lang="en-US" altLang="zh-TW" sz="1600" dirty="0">
                  <a:ln w="0"/>
                  <a:latin typeface="微軟正黑體" panose="020B0604030504040204" pitchFamily="34" charset="-120"/>
                  <a:ea typeface="微軟正黑體" panose="020B0604030504040204" pitchFamily="34" charset="-120"/>
                </a:rPr>
                <a:t>．MQTT Broker</a:t>
              </a:r>
            </a:p>
            <a:p>
              <a:r>
                <a:rPr lang="en-US" altLang="zh-TW" sz="1600" dirty="0">
                  <a:ln w="0"/>
                  <a:latin typeface="微軟正黑體" panose="020B0604030504040204" pitchFamily="34" charset="-120"/>
                  <a:ea typeface="微軟正黑體" panose="020B0604030504040204" pitchFamily="34" charset="-120"/>
                </a:rPr>
                <a:t>．MQTT Subscriber</a:t>
              </a:r>
            </a:p>
            <a:p>
              <a:r>
                <a:rPr lang="en-US" altLang="zh-TW" sz="1600" dirty="0">
                  <a:ln w="0"/>
                  <a:latin typeface="微軟正黑體" panose="020B0604030504040204" pitchFamily="34" charset="-120"/>
                  <a:ea typeface="微軟正黑體" panose="020B0604030504040204" pitchFamily="34" charset="-120"/>
                </a:rPr>
                <a:t>．ppt</a:t>
              </a:r>
              <a:r>
                <a:rPr lang="zh-TW" altLang="en-US" sz="1600" dirty="0">
                  <a:ln w="0"/>
                  <a:latin typeface="微軟正黑體" panose="020B0604030504040204" pitchFamily="34" charset="-120"/>
                  <a:ea typeface="微軟正黑體" panose="020B0604030504040204" pitchFamily="34" charset="-120"/>
                </a:rPr>
                <a:t>資料彙整與撰寫</a:t>
              </a:r>
              <a:endParaRPr lang="en-US" altLang="zh-TW" sz="1600" dirty="0">
                <a:ln w="0"/>
                <a:latin typeface="微軟正黑體" panose="020B0604030504040204" pitchFamily="34" charset="-120"/>
                <a:ea typeface="微軟正黑體" panose="020B0604030504040204" pitchFamily="34" charset="-120"/>
              </a:endParaRPr>
            </a:p>
            <a:p>
              <a:r>
                <a:rPr lang="en-US" altLang="zh-TW" sz="1600" dirty="0">
                  <a:ln w="0"/>
                  <a:latin typeface="微軟正黑體" panose="020B0604030504040204" pitchFamily="34" charset="-120"/>
                  <a:ea typeface="微軟正黑體" panose="020B0604030504040204" pitchFamily="34" charset="-120"/>
                </a:rPr>
                <a:t>．</a:t>
              </a:r>
              <a:r>
                <a:rPr lang="zh-TW" altLang="en-US" sz="1600" dirty="0">
                  <a:ln w="0"/>
                  <a:latin typeface="微軟正黑體" panose="020B0604030504040204" pitchFamily="34" charset="-120"/>
                  <a:ea typeface="微軟正黑體" panose="020B0604030504040204" pitchFamily="34" charset="-120"/>
                </a:rPr>
                <a:t>每周進度報告</a:t>
              </a:r>
              <a:r>
                <a:rPr lang="en-US" altLang="zh-TW" sz="1600" dirty="0">
                  <a:ln w="0"/>
                  <a:latin typeface="微軟正黑體" panose="020B0604030504040204" pitchFamily="34" charset="-120"/>
                  <a:ea typeface="微軟正黑體" panose="020B0604030504040204" pitchFamily="34" charset="-120"/>
                </a:rPr>
                <a:t>ppt</a:t>
              </a:r>
            </a:p>
            <a:p>
              <a:r>
                <a:rPr lang="en-US" altLang="zh-TW" sz="1600" dirty="0">
                  <a:ln w="0"/>
                  <a:latin typeface="微軟正黑體" panose="020B0604030504040204" pitchFamily="34" charset="-120"/>
                  <a:ea typeface="微軟正黑體" panose="020B0604030504040204" pitchFamily="34" charset="-120"/>
                </a:rPr>
                <a:t>．</a:t>
              </a:r>
              <a:r>
                <a:rPr lang="zh-TW" altLang="en-US" sz="1600" dirty="0">
                  <a:ln w="0"/>
                  <a:latin typeface="微軟正黑體" panose="020B0604030504040204" pitchFamily="34" charset="-120"/>
                  <a:ea typeface="微軟正黑體" panose="020B0604030504040204" pitchFamily="34" charset="-120"/>
                </a:rPr>
                <a:t>每周學習歷程表</a:t>
              </a:r>
              <a:endParaRPr lang="en-US" altLang="zh-TW" sz="1600" dirty="0">
                <a:ln w="0"/>
                <a:latin typeface="微軟正黑體" panose="020B0604030504040204" pitchFamily="34" charset="-120"/>
                <a:ea typeface="微軟正黑體" panose="020B0604030504040204" pitchFamily="34" charset="-120"/>
              </a:endParaRPr>
            </a:p>
            <a:p>
              <a:r>
                <a:rPr lang="en-US" altLang="zh-TW" sz="1600" dirty="0">
                  <a:ln w="0"/>
                  <a:latin typeface="微軟正黑體" panose="020B0604030504040204" pitchFamily="34" charset="-120"/>
                  <a:ea typeface="微軟正黑體" panose="020B0604030504040204" pitchFamily="34" charset="-120"/>
                </a:rPr>
                <a:t>．UML</a:t>
              </a:r>
              <a:r>
                <a:rPr lang="zh-TW" altLang="en-US" sz="1600" dirty="0">
                  <a:ln w="0"/>
                  <a:latin typeface="微軟正黑體" panose="020B0604030504040204" pitchFamily="34" charset="-120"/>
                  <a:ea typeface="微軟正黑體" panose="020B0604030504040204" pitchFamily="34" charset="-120"/>
                </a:rPr>
                <a:t>設計</a:t>
              </a:r>
              <a:endParaRPr lang="en-US" altLang="zh-TW" sz="1600" dirty="0">
                <a:ln w="0"/>
                <a:latin typeface="微軟正黑體" panose="020B0604030504040204" pitchFamily="34" charset="-120"/>
                <a:ea typeface="微軟正黑體" panose="020B0604030504040204" pitchFamily="34" charset="-120"/>
              </a:endParaRPr>
            </a:p>
            <a:p>
              <a:r>
                <a:rPr lang="en-US" altLang="zh-TW" sz="1600" dirty="0">
                  <a:ln w="0"/>
                  <a:latin typeface="微軟正黑體" panose="020B0604030504040204" pitchFamily="34" charset="-120"/>
                  <a:ea typeface="微軟正黑體" panose="020B0604030504040204" pitchFamily="34" charset="-120"/>
                </a:rPr>
                <a:t>．</a:t>
              </a:r>
              <a:r>
                <a:rPr lang="zh-TW" altLang="en-US" sz="1600" dirty="0">
                  <a:ln w="0"/>
                  <a:latin typeface="微軟正黑體" panose="020B0604030504040204" pitchFamily="34" charset="-120"/>
                  <a:ea typeface="微軟正黑體" panose="020B0604030504040204" pitchFamily="34" charset="-120"/>
                </a:rPr>
                <a:t>功能技術文件</a:t>
              </a:r>
              <a:endParaRPr lang="zh-TW" altLang="en-US" sz="1600" cap="none" spc="0" dirty="0">
                <a:ln w="0"/>
                <a:solidFill>
                  <a:schemeClr val="tx1"/>
                </a:solidFill>
                <a:latin typeface="微軟正黑體" panose="020B0604030504040204" pitchFamily="34" charset="-120"/>
                <a:ea typeface="微軟正黑體" panose="020B0604030504040204" pitchFamily="34" charset="-120"/>
              </a:endParaRPr>
            </a:p>
          </p:txBody>
        </p:sp>
      </p:grpSp>
      <p:pic>
        <p:nvPicPr>
          <p:cNvPr id="6" name="圖片 5">
            <a:extLst>
              <a:ext uri="{FF2B5EF4-FFF2-40B4-BE49-F238E27FC236}">
                <a16:creationId xmlns:a16="http://schemas.microsoft.com/office/drawing/2014/main" id="{BA19B027-AC31-4B02-B797-ACA34721DC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51913" y="887783"/>
            <a:ext cx="1800200" cy="1721211"/>
          </a:xfrm>
          <a:prstGeom prst="ellipse">
            <a:avLst/>
          </a:prstGeom>
        </p:spPr>
      </p:pic>
      <p:grpSp>
        <p:nvGrpSpPr>
          <p:cNvPr id="29" name="群組 28">
            <a:extLst>
              <a:ext uri="{FF2B5EF4-FFF2-40B4-BE49-F238E27FC236}">
                <a16:creationId xmlns:a16="http://schemas.microsoft.com/office/drawing/2014/main" id="{F5AD8078-ECD3-442A-9CA3-CE88030E9566}"/>
              </a:ext>
            </a:extLst>
          </p:cNvPr>
          <p:cNvGrpSpPr/>
          <p:nvPr/>
        </p:nvGrpSpPr>
        <p:grpSpPr>
          <a:xfrm>
            <a:off x="7261683" y="3015573"/>
            <a:ext cx="5235536" cy="1086137"/>
            <a:chOff x="-444204" y="2086655"/>
            <a:chExt cx="5235536" cy="1086137"/>
          </a:xfrm>
        </p:grpSpPr>
        <p:sp>
          <p:nvSpPr>
            <p:cNvPr id="30" name="Rectangle 4">
              <a:extLst>
                <a:ext uri="{FF2B5EF4-FFF2-40B4-BE49-F238E27FC236}">
                  <a16:creationId xmlns:a16="http://schemas.microsoft.com/office/drawing/2014/main" id="{179EF896-3A82-4CB6-AADD-AE4DA625F5EF}"/>
                </a:ext>
              </a:extLst>
            </p:cNvPr>
            <p:cNvSpPr txBox="1">
              <a:spLocks noChangeArrowheads="1"/>
            </p:cNvSpPr>
            <p:nvPr/>
          </p:nvSpPr>
          <p:spPr bwMode="auto">
            <a:xfrm>
              <a:off x="-444204" y="2086655"/>
              <a:ext cx="523553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TW" sz="2400" dirty="0">
                  <a:solidFill>
                    <a:srgbClr val="202A36"/>
                  </a:solidFill>
                  <a:latin typeface="微软雅黑" panose="020B0503020204020204" pitchFamily="34" charset="-122"/>
                  <a:ea typeface="微软雅黑" panose="020B0503020204020204" pitchFamily="34" charset="-122"/>
                </a:rPr>
                <a:t>Tau Xiao</a:t>
              </a:r>
              <a:endParaRPr lang="zh-CN" sz="2400" dirty="0">
                <a:solidFill>
                  <a:srgbClr val="202A36"/>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C452982F-DE9F-4B2E-B3EB-06A077803F93}"/>
                </a:ext>
              </a:extLst>
            </p:cNvPr>
            <p:cNvSpPr/>
            <p:nvPr/>
          </p:nvSpPr>
          <p:spPr>
            <a:xfrm>
              <a:off x="996738" y="2588017"/>
              <a:ext cx="2456673" cy="584775"/>
            </a:xfrm>
            <a:prstGeom prst="rect">
              <a:avLst/>
            </a:prstGeom>
            <a:noFill/>
          </p:spPr>
          <p:txBody>
            <a:bodyPr wrap="square" lIns="91440" tIns="45720" rIns="91440" bIns="45720">
              <a:spAutoFit/>
            </a:bodyPr>
            <a:lstStyle/>
            <a:p>
              <a:r>
                <a:rPr lang="en-US" altLang="zh-TW" sz="1600" dirty="0">
                  <a:ln w="0"/>
                  <a:latin typeface="微軟正黑體" panose="020B0604030504040204" pitchFamily="34" charset="-120"/>
                  <a:ea typeface="微軟正黑體" panose="020B0604030504040204" pitchFamily="34" charset="-120"/>
                </a:rPr>
                <a:t>．</a:t>
              </a:r>
              <a:r>
                <a:rPr lang="zh-TW" altLang="en-US" sz="1600" dirty="0">
                  <a:ln w="0"/>
                  <a:latin typeface="微軟正黑體" panose="020B0604030504040204" pitchFamily="34" charset="-120"/>
                  <a:ea typeface="微軟正黑體" panose="020B0604030504040204" pitchFamily="34" charset="-120"/>
                </a:rPr>
                <a:t>小鴨車行走功能</a:t>
              </a:r>
              <a:endParaRPr lang="en-US" altLang="zh-TW" sz="1600" dirty="0">
                <a:ln w="0"/>
                <a:latin typeface="微軟正黑體" panose="020B0604030504040204" pitchFamily="34" charset="-120"/>
                <a:ea typeface="微軟正黑體" panose="020B0604030504040204" pitchFamily="34" charset="-120"/>
              </a:endParaRPr>
            </a:p>
            <a:p>
              <a:r>
                <a:rPr lang="en-US" altLang="zh-TW" sz="1600" dirty="0">
                  <a:ln w="0"/>
                  <a:latin typeface="微軟正黑體" panose="020B0604030504040204" pitchFamily="34" charset="-120"/>
                  <a:ea typeface="微軟正黑體" panose="020B0604030504040204" pitchFamily="34" charset="-120"/>
                </a:rPr>
                <a:t>．</a:t>
              </a:r>
              <a:r>
                <a:rPr lang="zh-TW" altLang="en-US" sz="1600" dirty="0">
                  <a:ln w="0"/>
                  <a:latin typeface="微軟正黑體" panose="020B0604030504040204" pitchFamily="34" charset="-120"/>
                  <a:ea typeface="微軟正黑體" panose="020B0604030504040204" pitchFamily="34" charset="-120"/>
                </a:rPr>
                <a:t>小鴨車攝像功能</a:t>
              </a:r>
              <a:endParaRPr lang="zh-TW" altLang="en-US" sz="1600" cap="none" spc="0" dirty="0">
                <a:ln w="0"/>
                <a:solidFill>
                  <a:schemeClr val="tx1"/>
                </a:solidFill>
                <a:latin typeface="微軟正黑體" panose="020B0604030504040204" pitchFamily="34" charset="-120"/>
                <a:ea typeface="微軟正黑體" panose="020B0604030504040204" pitchFamily="34" charset="-120"/>
              </a:endParaRPr>
            </a:p>
          </p:txBody>
        </p:sp>
      </p:grpSp>
      <p:pic>
        <p:nvPicPr>
          <p:cNvPr id="8" name="圖片 7">
            <a:extLst>
              <a:ext uri="{FF2B5EF4-FFF2-40B4-BE49-F238E27FC236}">
                <a16:creationId xmlns:a16="http://schemas.microsoft.com/office/drawing/2014/main" id="{97098BDB-8359-4D29-AD80-FAF21D58CB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23009" y="948197"/>
            <a:ext cx="1712884" cy="1721212"/>
          </a:xfrm>
          <a:prstGeom prst="ellipse">
            <a:avLst/>
          </a:prstGeom>
        </p:spPr>
      </p:pic>
    </p:spTree>
    <p:extLst>
      <p:ext uri="{BB962C8B-B14F-4D97-AF65-F5344CB8AC3E}">
        <p14:creationId xmlns:p14="http://schemas.microsoft.com/office/powerpoint/2010/main" val="4082828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TW" altLang="en-US" dirty="0">
                <a:solidFill>
                  <a:schemeClr val="tx1">
                    <a:lumMod val="65000"/>
                    <a:lumOff val="35000"/>
                  </a:schemeClr>
                </a:solidFill>
                <a:latin typeface="微软雅黑" pitchFamily="34" charset="-122"/>
                <a:ea typeface="微软雅黑" pitchFamily="34" charset="-122"/>
              </a:rPr>
              <a:t>總結</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四部分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結語</a:t>
            </a:r>
            <a:endParaRPr lang="zh-CN" altLang="en-US" sz="1400" dirty="0">
              <a:solidFill>
                <a:schemeClr val="bg1"/>
              </a:solidFill>
              <a:latin typeface="微软雅黑" pitchFamily="34" charset="-122"/>
              <a:ea typeface="微软雅黑" pitchFamily="34" charset="-122"/>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pic>
        <p:nvPicPr>
          <p:cNvPr id="14" name="圖形 13" descr="客戶評論 (從右至左)">
            <a:extLst>
              <a:ext uri="{FF2B5EF4-FFF2-40B4-BE49-F238E27FC236}">
                <a16:creationId xmlns:a16="http://schemas.microsoft.com/office/drawing/2014/main" id="{4AFAE2C6-5716-402E-9441-DD755530BC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363" y="133470"/>
            <a:ext cx="401419" cy="401419"/>
          </a:xfrm>
          <a:prstGeom prst="rect">
            <a:avLst/>
          </a:prstGeom>
        </p:spPr>
      </p:pic>
      <p:sp>
        <p:nvSpPr>
          <p:cNvPr id="27" name="矩形 26">
            <a:extLst>
              <a:ext uri="{FF2B5EF4-FFF2-40B4-BE49-F238E27FC236}">
                <a16:creationId xmlns:a16="http://schemas.microsoft.com/office/drawing/2014/main" id="{5FFA54B4-36C7-4FD4-9DBF-E0E71EB2D5AD}"/>
              </a:ext>
            </a:extLst>
          </p:cNvPr>
          <p:cNvSpPr/>
          <p:nvPr/>
        </p:nvSpPr>
        <p:spPr>
          <a:xfrm>
            <a:off x="788969" y="2708920"/>
            <a:ext cx="10755434" cy="584775"/>
          </a:xfrm>
          <a:prstGeom prst="rect">
            <a:avLst/>
          </a:prstGeom>
          <a:noFill/>
        </p:spPr>
        <p:txBody>
          <a:bodyPr wrap="square" lIns="91440" tIns="45720" rIns="91440" bIns="45720">
            <a:spAutoFit/>
          </a:bodyPr>
          <a:lstStyle/>
          <a:p>
            <a:r>
              <a:rPr lang="zh-TW" altLang="en-US" sz="1600" cap="none" spc="0" dirty="0">
                <a:ln w="0"/>
                <a:solidFill>
                  <a:schemeClr val="tx1"/>
                </a:solidFill>
                <a:latin typeface="微軟正黑體" panose="020B0604030504040204" pitchFamily="34" charset="-120"/>
                <a:ea typeface="微軟正黑體" panose="020B0604030504040204" pitchFamily="34" charset="-120"/>
              </a:rPr>
              <a:t>雖然目前的定位準確率仍未達到一定的準確度，但也能從這次專題中理解到此方法應該是可行的，因此，希望之後能在更加精進專研相關知識，逐步為此改善。</a:t>
            </a:r>
          </a:p>
        </p:txBody>
      </p:sp>
    </p:spTree>
    <p:extLst>
      <p:ext uri="{BB962C8B-B14F-4D97-AF65-F5344CB8AC3E}">
        <p14:creationId xmlns:p14="http://schemas.microsoft.com/office/powerpoint/2010/main" val="5842313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矩形 97"/>
          <p:cNvSpPr/>
          <p:nvPr/>
        </p:nvSpPr>
        <p:spPr>
          <a:xfrm>
            <a:off x="0" y="1440160"/>
            <a:ext cx="12195175" cy="280831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0" y="1584176"/>
            <a:ext cx="12195175" cy="3212976"/>
          </a:xfrm>
          <a:prstGeom prst="rect">
            <a:avLst/>
          </a:prstGeom>
          <a:solidFill>
            <a:srgbClr val="202A36"/>
          </a:solidFill>
          <a:ln>
            <a:noFill/>
          </a:ln>
          <a:effectLst>
            <a:outerShdw blurRad="1651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TextBox 7"/>
          <p:cNvSpPr>
            <a:spLocks noChangeArrowheads="1"/>
          </p:cNvSpPr>
          <p:nvPr/>
        </p:nvSpPr>
        <p:spPr bwMode="auto">
          <a:xfrm>
            <a:off x="2718144" y="2636912"/>
            <a:ext cx="655272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TW" sz="6000" b="1" dirty="0">
                <a:solidFill>
                  <a:schemeClr val="bg1"/>
                </a:solidFill>
                <a:latin typeface="微软雅黑" pitchFamily="34" charset="-122"/>
                <a:ea typeface="微软雅黑" pitchFamily="34" charset="-122"/>
                <a:sym typeface="微软雅黑" pitchFamily="34" charset="-122"/>
              </a:rPr>
              <a:t>The End</a:t>
            </a:r>
          </a:p>
        </p:txBody>
      </p:sp>
    </p:spTree>
    <p:extLst>
      <p:ext uri="{BB962C8B-B14F-4D97-AF65-F5344CB8AC3E}">
        <p14:creationId xmlns:p14="http://schemas.microsoft.com/office/powerpoint/2010/main" val="2329377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lgn="ctr"/>
            <a:r>
              <a:rPr lang="zh-TW" altLang="en-US" dirty="0">
                <a:latin typeface="微軟正黑體" panose="020B0604030504040204" pitchFamily="34" charset="-120"/>
                <a:ea typeface="微軟正黑體" panose="020B0604030504040204" pitchFamily="34" charset="-120"/>
              </a:rPr>
              <a:t>情境用途</a:t>
            </a:r>
            <a:endParaRPr lang="zh-CN" altLang="en-US"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第一</a:t>
            </a:r>
            <a:r>
              <a:rPr lang="zh-TW" altLang="en-US" sz="1400" dirty="0">
                <a:solidFill>
                  <a:schemeClr val="bg1"/>
                </a:solidFill>
                <a:latin typeface="微软雅黑" pitchFamily="34" charset="-122"/>
                <a:ea typeface="微软雅黑" pitchFamily="34" charset="-122"/>
              </a:rPr>
              <a:t>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動機</a:t>
            </a:r>
            <a:endParaRPr lang="zh-CN" altLang="en-US" sz="1400" dirty="0">
              <a:solidFill>
                <a:schemeClr val="bg1"/>
              </a:solidFill>
              <a:latin typeface="微软雅黑" pitchFamily="34" charset="-122"/>
              <a:ea typeface="微软雅黑" pitchFamily="34" charset="-122"/>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pic>
        <p:nvPicPr>
          <p:cNvPr id="64" name="圖形 63" descr="燈泡">
            <a:extLst>
              <a:ext uri="{FF2B5EF4-FFF2-40B4-BE49-F238E27FC236}">
                <a16:creationId xmlns:a16="http://schemas.microsoft.com/office/drawing/2014/main" id="{A6DB3B20-6901-4ECC-B125-0ECBC2ED1E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3193" y="94601"/>
            <a:ext cx="476546" cy="476546"/>
          </a:xfrm>
          <a:prstGeom prst="rect">
            <a:avLst/>
          </a:prstGeom>
        </p:spPr>
      </p:pic>
      <p:sp>
        <p:nvSpPr>
          <p:cNvPr id="65" name="文字方塊 64">
            <a:extLst>
              <a:ext uri="{FF2B5EF4-FFF2-40B4-BE49-F238E27FC236}">
                <a16:creationId xmlns:a16="http://schemas.microsoft.com/office/drawing/2014/main" id="{D72D3908-57F2-46E2-818C-FFF48FD12295}"/>
              </a:ext>
            </a:extLst>
          </p:cNvPr>
          <p:cNvSpPr txBox="1"/>
          <p:nvPr/>
        </p:nvSpPr>
        <p:spPr>
          <a:xfrm>
            <a:off x="1081786" y="1424811"/>
            <a:ext cx="9842752" cy="646331"/>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假設有一獨居老人穿戴我們設計的裝置，如果他在家中發生意外導致心率驟變，系統便會偵測異常，並通知開啟定位派出小鴨車觀測長者，進一步告知觀護人員現場情況</a:t>
            </a:r>
            <a:r>
              <a:rPr lang="zh-TW" altLang="en-US" dirty="0"/>
              <a:t>。</a:t>
            </a:r>
            <a:endParaRPr lang="zh-TW" altLang="en-US" dirty="0">
              <a:latin typeface="微軟正黑體" panose="020B0604030504040204" pitchFamily="34" charset="-120"/>
              <a:ea typeface="微軟正黑體" panose="020B0604030504040204" pitchFamily="34" charset="-120"/>
            </a:endParaRPr>
          </a:p>
        </p:txBody>
      </p:sp>
      <p:grpSp>
        <p:nvGrpSpPr>
          <p:cNvPr id="14" name="群組 13">
            <a:extLst>
              <a:ext uri="{FF2B5EF4-FFF2-40B4-BE49-F238E27FC236}">
                <a16:creationId xmlns:a16="http://schemas.microsoft.com/office/drawing/2014/main" id="{559D89EE-C048-46FC-A0CB-4494AFF7414C}"/>
              </a:ext>
            </a:extLst>
          </p:cNvPr>
          <p:cNvGrpSpPr/>
          <p:nvPr/>
        </p:nvGrpSpPr>
        <p:grpSpPr>
          <a:xfrm>
            <a:off x="5452698" y="3140968"/>
            <a:ext cx="911809" cy="936103"/>
            <a:chOff x="1312185" y="3868926"/>
            <a:chExt cx="663125" cy="663125"/>
          </a:xfrm>
        </p:grpSpPr>
        <p:sp>
          <p:nvSpPr>
            <p:cNvPr id="15" name="椭圆 40">
              <a:extLst>
                <a:ext uri="{FF2B5EF4-FFF2-40B4-BE49-F238E27FC236}">
                  <a16:creationId xmlns:a16="http://schemas.microsoft.com/office/drawing/2014/main" id="{DCB46853-7B4C-43C5-9987-9978B7E6E2A9}"/>
                </a:ext>
              </a:extLst>
            </p:cNvPr>
            <p:cNvSpPr/>
            <p:nvPr/>
          </p:nvSpPr>
          <p:spPr>
            <a:xfrm>
              <a:off x="1312185" y="3868926"/>
              <a:ext cx="663125" cy="6631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圖片 15">
              <a:extLst>
                <a:ext uri="{FF2B5EF4-FFF2-40B4-BE49-F238E27FC236}">
                  <a16:creationId xmlns:a16="http://schemas.microsoft.com/office/drawing/2014/main" id="{3F5630AC-6807-49AA-A3F3-DA5379C8D6D2}"/>
                </a:ext>
              </a:extLst>
            </p:cNvPr>
            <p:cNvPicPr>
              <a:picLocks noChangeAspect="1"/>
            </p:cNvPicPr>
            <p:nvPr/>
          </p:nvPicPr>
          <p:blipFill>
            <a:blip r:embed="rId5"/>
            <a:stretch>
              <a:fillRect/>
            </a:stretch>
          </p:blipFill>
          <p:spPr>
            <a:xfrm>
              <a:off x="1359172" y="3917607"/>
              <a:ext cx="569150" cy="565762"/>
            </a:xfrm>
            <a:prstGeom prst="rect">
              <a:avLst/>
            </a:prstGeom>
          </p:spPr>
        </p:pic>
      </p:grpSp>
      <p:sp>
        <p:nvSpPr>
          <p:cNvPr id="17" name="矩形 16">
            <a:extLst>
              <a:ext uri="{FF2B5EF4-FFF2-40B4-BE49-F238E27FC236}">
                <a16:creationId xmlns:a16="http://schemas.microsoft.com/office/drawing/2014/main" id="{25CA5BC1-459E-4025-8AD2-ACD03E6EF205}"/>
              </a:ext>
            </a:extLst>
          </p:cNvPr>
          <p:cNvSpPr/>
          <p:nvPr/>
        </p:nvSpPr>
        <p:spPr>
          <a:xfrm>
            <a:off x="4732849" y="4194725"/>
            <a:ext cx="2351505" cy="701346"/>
          </a:xfrm>
          <a:prstGeom prst="rect">
            <a:avLst/>
          </a:prstGeom>
        </p:spPr>
        <p:txBody>
          <a:bodyPr wrap="square">
            <a:spAutoFit/>
          </a:bodyPr>
          <a:lstStyle/>
          <a:p>
            <a:pPr algn="ctr">
              <a:lnSpc>
                <a:spcPct val="130000"/>
              </a:lnSpc>
              <a:spcAft>
                <a:spcPts val="0"/>
              </a:spcAft>
              <a:defRPr/>
            </a:pPr>
            <a:r>
              <a:rPr lang="zh-TW" altLang="en-US"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室內定位</a:t>
            </a:r>
            <a:endParaRPr lang="en-US" altLang="zh-TW"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spcAft>
                <a:spcPts val="0"/>
              </a:spcAft>
              <a:defRPr/>
            </a:pPr>
            <a:r>
              <a:rPr lang="en-US" altLang="zh-TW" sz="16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Indoor location</a:t>
            </a:r>
          </a:p>
        </p:txBody>
      </p:sp>
      <p:sp>
        <p:nvSpPr>
          <p:cNvPr id="26" name="椭圆 40">
            <a:extLst>
              <a:ext uri="{FF2B5EF4-FFF2-40B4-BE49-F238E27FC236}">
                <a16:creationId xmlns:a16="http://schemas.microsoft.com/office/drawing/2014/main" id="{6A41727C-19B7-4A96-A9B7-6421C6BFC894}"/>
              </a:ext>
            </a:extLst>
          </p:cNvPr>
          <p:cNvSpPr/>
          <p:nvPr/>
        </p:nvSpPr>
        <p:spPr>
          <a:xfrm>
            <a:off x="1565197" y="3150257"/>
            <a:ext cx="911809" cy="936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2B478578-3329-4A23-9A7A-965CD564F428}"/>
              </a:ext>
            </a:extLst>
          </p:cNvPr>
          <p:cNvSpPr/>
          <p:nvPr/>
        </p:nvSpPr>
        <p:spPr>
          <a:xfrm>
            <a:off x="1078887" y="4187806"/>
            <a:ext cx="1884427" cy="701346"/>
          </a:xfrm>
          <a:prstGeom prst="rect">
            <a:avLst/>
          </a:prstGeom>
        </p:spPr>
        <p:txBody>
          <a:bodyPr wrap="none">
            <a:spAutoFit/>
          </a:bodyPr>
          <a:lstStyle/>
          <a:p>
            <a:pPr algn="ctr">
              <a:lnSpc>
                <a:spcPct val="130000"/>
              </a:lnSpc>
              <a:spcAft>
                <a:spcPts val="0"/>
              </a:spcAft>
              <a:defRPr/>
            </a:pPr>
            <a:r>
              <a:rPr lang="zh-TW" altLang="en-US"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穿戴式裝置</a:t>
            </a:r>
            <a:endParaRPr lang="en-US" altLang="zh-TW"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spcAft>
                <a:spcPts val="0"/>
              </a:spcAft>
              <a:defRPr/>
            </a:pPr>
            <a:r>
              <a:rPr lang="en-US" altLang="zh-TW" sz="1600" b="1" kern="100" dirty="0">
                <a:solidFill>
                  <a:schemeClr val="bg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Wearable device</a:t>
            </a:r>
          </a:p>
        </p:txBody>
      </p:sp>
      <p:sp>
        <p:nvSpPr>
          <p:cNvPr id="29" name="椭圆 40">
            <a:extLst>
              <a:ext uri="{FF2B5EF4-FFF2-40B4-BE49-F238E27FC236}">
                <a16:creationId xmlns:a16="http://schemas.microsoft.com/office/drawing/2014/main" id="{A8F2F280-850A-49B9-8758-94E13CE3C082}"/>
              </a:ext>
            </a:extLst>
          </p:cNvPr>
          <p:cNvSpPr/>
          <p:nvPr/>
        </p:nvSpPr>
        <p:spPr>
          <a:xfrm>
            <a:off x="9320018" y="3140968"/>
            <a:ext cx="911809" cy="9361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圖片 29">
            <a:extLst>
              <a:ext uri="{FF2B5EF4-FFF2-40B4-BE49-F238E27FC236}">
                <a16:creationId xmlns:a16="http://schemas.microsoft.com/office/drawing/2014/main" id="{523AC04E-1695-4604-94B9-FC9237B33254}"/>
              </a:ext>
            </a:extLst>
          </p:cNvPr>
          <p:cNvPicPr>
            <a:picLocks noChangeAspect="1"/>
          </p:cNvPicPr>
          <p:nvPr/>
        </p:nvPicPr>
        <p:blipFill>
          <a:blip r:embed="rId6"/>
          <a:stretch>
            <a:fillRect/>
          </a:stretch>
        </p:blipFill>
        <p:spPr>
          <a:xfrm>
            <a:off x="9412843" y="3176466"/>
            <a:ext cx="761230" cy="761230"/>
          </a:xfrm>
          <a:prstGeom prst="rect">
            <a:avLst/>
          </a:prstGeom>
        </p:spPr>
      </p:pic>
      <p:sp>
        <p:nvSpPr>
          <p:cNvPr id="31" name="矩形 30">
            <a:extLst>
              <a:ext uri="{FF2B5EF4-FFF2-40B4-BE49-F238E27FC236}">
                <a16:creationId xmlns:a16="http://schemas.microsoft.com/office/drawing/2014/main" id="{6C5811EF-D92D-49A8-9D91-82481BA739BF}"/>
              </a:ext>
            </a:extLst>
          </p:cNvPr>
          <p:cNvSpPr/>
          <p:nvPr/>
        </p:nvSpPr>
        <p:spPr>
          <a:xfrm>
            <a:off x="9177040" y="4272300"/>
            <a:ext cx="1197764" cy="584775"/>
          </a:xfrm>
          <a:prstGeom prst="rect">
            <a:avLst/>
          </a:prstGeom>
        </p:spPr>
        <p:txBody>
          <a:bodyPr wrap="none">
            <a:spAutoFit/>
          </a:bodyPr>
          <a:lstStyle/>
          <a:p>
            <a:pPr algn="ctr">
              <a:spcAft>
                <a:spcPts val="0"/>
              </a:spcAft>
              <a:defRPr/>
            </a:pPr>
            <a:r>
              <a:rPr lang="zh-TW" altLang="en-US" sz="1600" kern="1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小鴨車</a:t>
            </a:r>
            <a:endParaRPr lang="en-US" altLang="zh-TW" sz="1600" kern="1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a:p>
            <a:pPr algn="ctr">
              <a:spcAft>
                <a:spcPts val="0"/>
              </a:spcAft>
              <a:defRPr/>
            </a:pPr>
            <a:r>
              <a:rPr lang="en-US" altLang="zh-CN" sz="1600" b="1" kern="100" dirty="0" err="1">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DuckieBot</a:t>
            </a:r>
            <a:endParaRPr lang="zh-CN" altLang="zh-CN" sz="1600" b="1" kern="1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箭號: 向右 1">
            <a:extLst>
              <a:ext uri="{FF2B5EF4-FFF2-40B4-BE49-F238E27FC236}">
                <a16:creationId xmlns:a16="http://schemas.microsoft.com/office/drawing/2014/main" id="{7E940890-1FDA-4A00-8DC3-618E7F16F66C}"/>
              </a:ext>
            </a:extLst>
          </p:cNvPr>
          <p:cNvSpPr/>
          <p:nvPr/>
        </p:nvSpPr>
        <p:spPr>
          <a:xfrm>
            <a:off x="2833603" y="3500501"/>
            <a:ext cx="2351505" cy="288032"/>
          </a:xfrm>
          <a:prstGeom prst="rightArrow">
            <a:avLst/>
          </a:prstGeom>
          <a:no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箭號: 向右 32">
            <a:extLst>
              <a:ext uri="{FF2B5EF4-FFF2-40B4-BE49-F238E27FC236}">
                <a16:creationId xmlns:a16="http://schemas.microsoft.com/office/drawing/2014/main" id="{555D7EFA-6363-4B76-8C2F-241B498A745A}"/>
              </a:ext>
            </a:extLst>
          </p:cNvPr>
          <p:cNvSpPr/>
          <p:nvPr/>
        </p:nvSpPr>
        <p:spPr>
          <a:xfrm>
            <a:off x="6700923" y="3465003"/>
            <a:ext cx="2351505" cy="288032"/>
          </a:xfrm>
          <a:prstGeom prst="rightArrow">
            <a:avLst/>
          </a:prstGeom>
          <a:no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形 9" descr="手錶">
            <a:extLst>
              <a:ext uri="{FF2B5EF4-FFF2-40B4-BE49-F238E27FC236}">
                <a16:creationId xmlns:a16="http://schemas.microsoft.com/office/drawing/2014/main" id="{2CFAFC98-5417-4558-BD2A-87C79E932B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99235" y="3217620"/>
            <a:ext cx="801376" cy="801376"/>
          </a:xfrm>
          <a:prstGeom prst="rect">
            <a:avLst/>
          </a:prstGeom>
        </p:spPr>
      </p:pic>
    </p:spTree>
    <p:extLst>
      <p:ext uri="{BB962C8B-B14F-4D97-AF65-F5344CB8AC3E}">
        <p14:creationId xmlns:p14="http://schemas.microsoft.com/office/powerpoint/2010/main" val="489253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lgn="ctr"/>
            <a:r>
              <a:rPr lang="zh-TW" altLang="en-US" dirty="0">
                <a:solidFill>
                  <a:schemeClr val="tx1">
                    <a:lumMod val="65000"/>
                    <a:lumOff val="35000"/>
                  </a:schemeClr>
                </a:solidFill>
                <a:latin typeface="微軟正黑體" panose="020B0604030504040204" pitchFamily="34" charset="-120"/>
                <a:ea typeface="微軟正黑體" panose="020B0604030504040204" pitchFamily="34" charset="-120"/>
              </a:rPr>
              <a:t>現實問題</a:t>
            </a:r>
            <a:endParaRPr lang="zh-CN" altLang="en-US"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第一</a:t>
            </a:r>
            <a:r>
              <a:rPr lang="zh-TW" altLang="en-US" sz="1400" dirty="0">
                <a:solidFill>
                  <a:schemeClr val="bg1"/>
                </a:solidFill>
                <a:latin typeface="微软雅黑" pitchFamily="34" charset="-122"/>
                <a:ea typeface="微软雅黑" pitchFamily="34" charset="-122"/>
              </a:rPr>
              <a:t>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動機</a:t>
            </a:r>
            <a:endParaRPr lang="zh-CN" altLang="en-US" sz="1400" dirty="0">
              <a:solidFill>
                <a:schemeClr val="bg1"/>
              </a:solidFill>
              <a:latin typeface="微软雅黑" pitchFamily="34" charset="-122"/>
              <a:ea typeface="微软雅黑" pitchFamily="34" charset="-122"/>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pic>
        <p:nvPicPr>
          <p:cNvPr id="64" name="圖形 63" descr="燈泡">
            <a:extLst>
              <a:ext uri="{FF2B5EF4-FFF2-40B4-BE49-F238E27FC236}">
                <a16:creationId xmlns:a16="http://schemas.microsoft.com/office/drawing/2014/main" id="{A6DB3B20-6901-4ECC-B125-0ECBC2ED1E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3193" y="94601"/>
            <a:ext cx="476546" cy="476546"/>
          </a:xfrm>
          <a:prstGeom prst="rect">
            <a:avLst/>
          </a:prstGeom>
        </p:spPr>
      </p:pic>
      <p:sp>
        <p:nvSpPr>
          <p:cNvPr id="65" name="文字方塊 64">
            <a:extLst>
              <a:ext uri="{FF2B5EF4-FFF2-40B4-BE49-F238E27FC236}">
                <a16:creationId xmlns:a16="http://schemas.microsoft.com/office/drawing/2014/main" id="{D72D3908-57F2-46E2-818C-FFF48FD12295}"/>
              </a:ext>
            </a:extLst>
          </p:cNvPr>
          <p:cNvSpPr txBox="1"/>
          <p:nvPr/>
        </p:nvSpPr>
        <p:spPr>
          <a:xfrm>
            <a:off x="1081786" y="1424811"/>
            <a:ext cx="9842752" cy="369332"/>
          </a:xfrm>
          <a:prstGeom prst="rect">
            <a:avLst/>
          </a:prstGeom>
          <a:noFill/>
        </p:spPr>
        <p:txBody>
          <a:bodyPr wrap="square">
            <a:spAutoFit/>
          </a:bodyPr>
          <a:lstStyle/>
          <a:p>
            <a:pPr algn="ctr"/>
            <a:r>
              <a:rPr lang="zh-TW" altLang="en-US" dirty="0">
                <a:latin typeface="微軟正黑體" panose="020B0604030504040204" pitchFamily="34" charset="-120"/>
                <a:ea typeface="微軟正黑體" panose="020B0604030504040204" pitchFamily="34" charset="-120"/>
              </a:rPr>
              <a:t>在我們的專題中，可能會有老人不願意穿戴裝置的問題或是定位仍不夠準確的可能</a:t>
            </a:r>
          </a:p>
        </p:txBody>
      </p:sp>
      <p:pic>
        <p:nvPicPr>
          <p:cNvPr id="32" name="圖形 31" descr="手錶">
            <a:extLst>
              <a:ext uri="{FF2B5EF4-FFF2-40B4-BE49-F238E27FC236}">
                <a16:creationId xmlns:a16="http://schemas.microsoft.com/office/drawing/2014/main" id="{E24B5418-94EB-4416-AD10-093B407B6A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83360" y="3009283"/>
            <a:ext cx="1040223" cy="1040223"/>
          </a:xfrm>
          <a:prstGeom prst="rect">
            <a:avLst/>
          </a:prstGeom>
        </p:spPr>
      </p:pic>
      <p:pic>
        <p:nvPicPr>
          <p:cNvPr id="8" name="圖片 7">
            <a:extLst>
              <a:ext uri="{FF2B5EF4-FFF2-40B4-BE49-F238E27FC236}">
                <a16:creationId xmlns:a16="http://schemas.microsoft.com/office/drawing/2014/main" id="{B2DFB8F6-951C-44B3-8571-07653B16D90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11383" y="2773317"/>
            <a:ext cx="1584176" cy="1584176"/>
          </a:xfrm>
          <a:prstGeom prst="rect">
            <a:avLst/>
          </a:prstGeom>
        </p:spPr>
      </p:pic>
      <p:pic>
        <p:nvPicPr>
          <p:cNvPr id="34" name="圖片 33">
            <a:extLst>
              <a:ext uri="{FF2B5EF4-FFF2-40B4-BE49-F238E27FC236}">
                <a16:creationId xmlns:a16="http://schemas.microsoft.com/office/drawing/2014/main" id="{A591B53A-4E83-4CC5-B29F-8A567AB2FE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61683" y="2773317"/>
            <a:ext cx="1584176" cy="1584176"/>
          </a:xfrm>
          <a:prstGeom prst="rect">
            <a:avLst/>
          </a:prstGeom>
        </p:spPr>
      </p:pic>
      <p:pic>
        <p:nvPicPr>
          <p:cNvPr id="10" name="圖形 9" descr="標記">
            <a:extLst>
              <a:ext uri="{FF2B5EF4-FFF2-40B4-BE49-F238E27FC236}">
                <a16:creationId xmlns:a16="http://schemas.microsoft.com/office/drawing/2014/main" id="{42922B5A-66F9-405A-9E62-1BE36E6701F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78176" y="2989810"/>
            <a:ext cx="1151189" cy="1151189"/>
          </a:xfrm>
          <a:prstGeom prst="rect">
            <a:avLst/>
          </a:prstGeom>
        </p:spPr>
      </p:pic>
    </p:spTree>
    <p:extLst>
      <p:ext uri="{BB962C8B-B14F-4D97-AF65-F5344CB8AC3E}">
        <p14:creationId xmlns:p14="http://schemas.microsoft.com/office/powerpoint/2010/main" val="4049995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12"/>
          <p:cNvSpPr txBox="1"/>
          <p:nvPr/>
        </p:nvSpPr>
        <p:spPr>
          <a:xfrm>
            <a:off x="1939776" y="4432172"/>
            <a:ext cx="2262158" cy="2147639"/>
          </a:xfrm>
          <a:prstGeom prst="rect">
            <a:avLst/>
          </a:prstGeom>
          <a:noFill/>
        </p:spPr>
        <p:txBody>
          <a:bodyPr wrap="none" rtlCol="0">
            <a:spAutoFit/>
          </a:bodyPr>
          <a:lstStyle/>
          <a:p>
            <a:pPr algn="ctr">
              <a:lnSpc>
                <a:spcPct val="130000"/>
              </a:lnSpc>
              <a:spcAft>
                <a:spcPts val="0"/>
              </a:spcAft>
              <a:defRPr/>
            </a:pPr>
            <a:r>
              <a:rPr lang="zh-TW" altLang="en-US" sz="54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架構圖</a:t>
            </a:r>
            <a:endParaRPr lang="en-US" altLang="zh-TW" sz="54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30000"/>
              </a:lnSpc>
              <a:spcAft>
                <a:spcPts val="0"/>
              </a:spcAft>
              <a:defRPr/>
            </a:pPr>
            <a:endParaRPr lang="zh-TW" altLang="en-US" sz="54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 name="文本框 13"/>
          <p:cNvSpPr txBox="1"/>
          <p:nvPr/>
        </p:nvSpPr>
        <p:spPr>
          <a:xfrm>
            <a:off x="2260378" y="4006230"/>
            <a:ext cx="1620957" cy="52322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800" dirty="0">
                <a:solidFill>
                  <a:srgbClr val="202A36"/>
                </a:solidFill>
              </a:rPr>
              <a:t>第</a:t>
            </a:r>
            <a:r>
              <a:rPr lang="zh-TW" altLang="en-US" sz="2800" dirty="0">
                <a:solidFill>
                  <a:srgbClr val="202A36"/>
                </a:solidFill>
              </a:rPr>
              <a:t>二</a:t>
            </a:r>
            <a:r>
              <a:rPr lang="zh-CN" altLang="en-US" sz="2800" dirty="0">
                <a:solidFill>
                  <a:srgbClr val="202A36"/>
                </a:solidFill>
              </a:rPr>
              <a:t>部分</a:t>
            </a:r>
          </a:p>
        </p:txBody>
      </p:sp>
      <p:sp>
        <p:nvSpPr>
          <p:cNvPr id="57" name="椭圆 56"/>
          <p:cNvSpPr/>
          <p:nvPr/>
        </p:nvSpPr>
        <p:spPr>
          <a:xfrm>
            <a:off x="2052459" y="1413384"/>
            <a:ext cx="2036802" cy="203680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6095220" y="-2434"/>
            <a:ext cx="6099175"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文本框 33"/>
          <p:cNvSpPr txBox="1"/>
          <p:nvPr/>
        </p:nvSpPr>
        <p:spPr>
          <a:xfrm>
            <a:off x="8602760" y="1994220"/>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TW" altLang="en-US" sz="2000" b="0" dirty="0">
                <a:solidFill>
                  <a:schemeClr val="bg1">
                    <a:lumMod val="95000"/>
                  </a:schemeClr>
                </a:solidFill>
              </a:rPr>
              <a:t>狀態圖</a:t>
            </a:r>
            <a:endParaRPr lang="zh-CN" altLang="en-US" sz="2000" b="0" dirty="0">
              <a:solidFill>
                <a:schemeClr val="bg1">
                  <a:lumMod val="95000"/>
                </a:schemeClr>
              </a:solidFill>
            </a:endParaRPr>
          </a:p>
        </p:txBody>
      </p:sp>
      <p:sp>
        <p:nvSpPr>
          <p:cNvPr id="62" name="文本框 34"/>
          <p:cNvSpPr txBox="1"/>
          <p:nvPr/>
        </p:nvSpPr>
        <p:spPr>
          <a:xfrm>
            <a:off x="8602760" y="2806879"/>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TW" altLang="en-US" sz="2000" b="0">
                <a:solidFill>
                  <a:schemeClr val="bg1">
                    <a:lumMod val="95000"/>
                  </a:schemeClr>
                </a:solidFill>
              </a:rPr>
              <a:t>活動圖</a:t>
            </a:r>
            <a:endParaRPr lang="zh-CN" altLang="en-US" sz="2000" b="0" dirty="0">
              <a:solidFill>
                <a:schemeClr val="bg1">
                  <a:lumMod val="95000"/>
                </a:schemeClr>
              </a:solidFill>
            </a:endParaRPr>
          </a:p>
        </p:txBody>
      </p:sp>
      <p:cxnSp>
        <p:nvCxnSpPr>
          <p:cNvPr id="66" name="直接连接符 65"/>
          <p:cNvCxnSpPr/>
          <p:nvPr/>
        </p:nvCxnSpPr>
        <p:spPr>
          <a:xfrm flipV="1">
            <a:off x="7911252" y="2194275"/>
            <a:ext cx="0" cy="761956"/>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7911252" y="3006934"/>
            <a:ext cx="0" cy="761956"/>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pic>
        <p:nvPicPr>
          <p:cNvPr id="11" name="圖形 10" descr="決策圖">
            <a:extLst>
              <a:ext uri="{FF2B5EF4-FFF2-40B4-BE49-F238E27FC236}">
                <a16:creationId xmlns:a16="http://schemas.microsoft.com/office/drawing/2014/main" id="{6CF104A9-3F8A-4B23-BDEC-217CD0CB8D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3682" y="1575919"/>
            <a:ext cx="1554345" cy="1554345"/>
          </a:xfrm>
          <a:prstGeom prst="rect">
            <a:avLst/>
          </a:prstGeom>
        </p:spPr>
      </p:pic>
      <p:cxnSp>
        <p:nvCxnSpPr>
          <p:cNvPr id="12" name="直接连接符 68">
            <a:extLst>
              <a:ext uri="{FF2B5EF4-FFF2-40B4-BE49-F238E27FC236}">
                <a16:creationId xmlns:a16="http://schemas.microsoft.com/office/drawing/2014/main" id="{1F69602C-FB85-4E5E-8DD3-0C97B86C291E}"/>
              </a:ext>
            </a:extLst>
          </p:cNvPr>
          <p:cNvCxnSpPr/>
          <p:nvPr/>
        </p:nvCxnSpPr>
        <p:spPr>
          <a:xfrm flipV="1">
            <a:off x="7911252" y="3767494"/>
            <a:ext cx="0" cy="761956"/>
          </a:xfrm>
          <a:prstGeom prst="line">
            <a:avLst/>
          </a:prstGeom>
          <a:ln w="19050">
            <a:solidFill>
              <a:schemeClr val="bg1">
                <a:lumMod val="8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13" name="文本框 34">
            <a:extLst>
              <a:ext uri="{FF2B5EF4-FFF2-40B4-BE49-F238E27FC236}">
                <a16:creationId xmlns:a16="http://schemas.microsoft.com/office/drawing/2014/main" id="{792CFD6E-F990-4DEE-BD0E-1EA17890A669}"/>
              </a:ext>
            </a:extLst>
          </p:cNvPr>
          <p:cNvSpPr txBox="1"/>
          <p:nvPr/>
        </p:nvSpPr>
        <p:spPr>
          <a:xfrm>
            <a:off x="8602759" y="3567439"/>
            <a:ext cx="954107" cy="400110"/>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TW" altLang="en-US" sz="2000" b="0" dirty="0">
                <a:solidFill>
                  <a:schemeClr val="bg1">
                    <a:lumMod val="95000"/>
                  </a:schemeClr>
                </a:solidFill>
              </a:rPr>
              <a:t>類別圖</a:t>
            </a:r>
            <a:endParaRPr lang="zh-CN" altLang="en-US" sz="2000" b="0" dirty="0">
              <a:solidFill>
                <a:schemeClr val="bg1">
                  <a:lumMod val="95000"/>
                </a:schemeClr>
              </a:solidFill>
            </a:endParaRPr>
          </a:p>
        </p:txBody>
      </p:sp>
    </p:spTree>
    <p:extLst>
      <p:ext uri="{BB962C8B-B14F-4D97-AF65-F5344CB8AC3E}">
        <p14:creationId xmlns:p14="http://schemas.microsoft.com/office/powerpoint/2010/main" val="2436508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lgn="ctr"/>
            <a:r>
              <a:rPr lang="zh-TW" altLang="en-US" dirty="0">
                <a:solidFill>
                  <a:schemeClr val="tx1">
                    <a:lumMod val="65000"/>
                    <a:lumOff val="35000"/>
                  </a:schemeClr>
                </a:solidFill>
                <a:latin typeface="微軟正黑體" panose="020B0604030504040204" pitchFamily="34" charset="-120"/>
                <a:ea typeface="微軟正黑體" panose="020B0604030504040204" pitchFamily="34" charset="-120"/>
              </a:rPr>
              <a:t>狀態圖</a:t>
            </a:r>
            <a:endParaRPr lang="zh-CN" altLang="en-US"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二部分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架構圖</a:t>
            </a:r>
            <a:endParaRPr lang="zh-CN" altLang="en-US" sz="1400" dirty="0">
              <a:solidFill>
                <a:schemeClr val="bg1"/>
              </a:solidFill>
              <a:latin typeface="微软雅黑" pitchFamily="34" charset="-122"/>
              <a:ea typeface="微软雅黑" pitchFamily="34" charset="-122"/>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pic>
        <p:nvPicPr>
          <p:cNvPr id="17" name="圖形 16" descr="決策圖">
            <a:extLst>
              <a:ext uri="{FF2B5EF4-FFF2-40B4-BE49-F238E27FC236}">
                <a16:creationId xmlns:a16="http://schemas.microsoft.com/office/drawing/2014/main" id="{3C532DEA-9CD3-4C8C-9130-63977523CEE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594" y="114376"/>
            <a:ext cx="383947" cy="383947"/>
          </a:xfrm>
          <a:prstGeom prst="rect">
            <a:avLst/>
          </a:prstGeom>
        </p:spPr>
      </p:pic>
      <p:pic>
        <p:nvPicPr>
          <p:cNvPr id="3" name="圖片 2">
            <a:extLst>
              <a:ext uri="{FF2B5EF4-FFF2-40B4-BE49-F238E27FC236}">
                <a16:creationId xmlns:a16="http://schemas.microsoft.com/office/drawing/2014/main" id="{B3843248-D6C5-4CC7-BC9F-4FC382695D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18670"/>
            <a:ext cx="12195175" cy="4220659"/>
          </a:xfrm>
          <a:prstGeom prst="rect">
            <a:avLst/>
          </a:prstGeom>
        </p:spPr>
      </p:pic>
    </p:spTree>
    <p:extLst>
      <p:ext uri="{BB962C8B-B14F-4D97-AF65-F5344CB8AC3E}">
        <p14:creationId xmlns:p14="http://schemas.microsoft.com/office/powerpoint/2010/main" val="226728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lgn="ctr"/>
            <a:r>
              <a:rPr lang="zh-TW" altLang="en-US" dirty="0">
                <a:solidFill>
                  <a:schemeClr val="tx1">
                    <a:lumMod val="65000"/>
                    <a:lumOff val="35000"/>
                  </a:schemeClr>
                </a:solidFill>
                <a:latin typeface="微軟正黑體" panose="020B0604030504040204" pitchFamily="34" charset="-120"/>
                <a:ea typeface="微軟正黑體" panose="020B0604030504040204" pitchFamily="34" charset="-120"/>
              </a:rPr>
              <a:t>活動圖</a:t>
            </a:r>
            <a:endParaRPr lang="zh-CN" altLang="en-US"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sp>
        <p:nvSpPr>
          <p:cNvPr id="55" name="六边形 54"/>
          <p:cNvSpPr/>
          <p:nvPr/>
        </p:nvSpPr>
        <p:spPr>
          <a:xfrm>
            <a:off x="241896" y="125398"/>
            <a:ext cx="481345" cy="414953"/>
          </a:xfrm>
          <a:prstGeom prst="hexagon">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412843" y="188639"/>
            <a:ext cx="933216" cy="334417"/>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矩形 57"/>
          <p:cNvSpPr/>
          <p:nvPr/>
        </p:nvSpPr>
        <p:spPr>
          <a:xfrm>
            <a:off x="10347503" y="187549"/>
            <a:ext cx="1582732" cy="334417"/>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六边形 59"/>
          <p:cNvSpPr/>
          <p:nvPr/>
        </p:nvSpPr>
        <p:spPr>
          <a:xfrm>
            <a:off x="624979" y="392472"/>
            <a:ext cx="261790" cy="225682"/>
          </a:xfrm>
          <a:prstGeom prst="hexagon">
            <a:avLst/>
          </a:prstGeom>
          <a:solidFill>
            <a:srgbClr val="202A3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a:t>
            </a:r>
            <a:r>
              <a:rPr lang="zh-TW" altLang="en-US" sz="1400" dirty="0">
                <a:solidFill>
                  <a:schemeClr val="bg1"/>
                </a:solidFill>
                <a:latin typeface="微软雅黑" pitchFamily="34" charset="-122"/>
                <a:ea typeface="微软雅黑" pitchFamily="34" charset="-122"/>
              </a:rPr>
              <a:t>二部分</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TW" altLang="en-US" sz="1400" dirty="0">
                <a:solidFill>
                  <a:schemeClr val="bg1"/>
                </a:solidFill>
                <a:latin typeface="微软雅黑" pitchFamily="34" charset="-122"/>
                <a:ea typeface="微软雅黑" pitchFamily="34" charset="-122"/>
              </a:rPr>
              <a:t>架構圖</a:t>
            </a:r>
            <a:endParaRPr lang="zh-CN" altLang="en-US" sz="1400" dirty="0">
              <a:solidFill>
                <a:schemeClr val="bg1"/>
              </a:solidFill>
              <a:latin typeface="微软雅黑" pitchFamily="34" charset="-122"/>
              <a:ea typeface="微软雅黑" pitchFamily="34" charset="-122"/>
            </a:endParaRPr>
          </a:p>
        </p:txBody>
      </p:sp>
      <p:sp>
        <p:nvSpPr>
          <p:cNvPr id="86" name="TextBox 85"/>
          <p:cNvSpPr txBox="1"/>
          <p:nvPr/>
        </p:nvSpPr>
        <p:spPr>
          <a:xfrm>
            <a:off x="10609990" y="7812196"/>
            <a:ext cx="877163" cy="369332"/>
          </a:xfrm>
          <a:prstGeom prst="rect">
            <a:avLst/>
          </a:prstGeom>
          <a:noFill/>
        </p:spPr>
        <p:txBody>
          <a:bodyPr wrap="none" rtlCol="0">
            <a:spAutoFit/>
          </a:bodyPr>
          <a:lstStyle/>
          <a:p>
            <a:r>
              <a:rPr lang="zh-CN" altLang="en-US" dirty="0"/>
              <a:t>延时符</a:t>
            </a:r>
          </a:p>
        </p:txBody>
      </p:sp>
      <p:pic>
        <p:nvPicPr>
          <p:cNvPr id="17" name="圖形 16" descr="決策圖">
            <a:extLst>
              <a:ext uri="{FF2B5EF4-FFF2-40B4-BE49-F238E27FC236}">
                <a16:creationId xmlns:a16="http://schemas.microsoft.com/office/drawing/2014/main" id="{3C532DEA-9CD3-4C8C-9130-63977523CEE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594" y="114376"/>
            <a:ext cx="383947" cy="383947"/>
          </a:xfrm>
          <a:prstGeom prst="rect">
            <a:avLst/>
          </a:prstGeom>
        </p:spPr>
      </p:pic>
      <p:pic>
        <p:nvPicPr>
          <p:cNvPr id="4" name="圖片 3">
            <a:extLst>
              <a:ext uri="{FF2B5EF4-FFF2-40B4-BE49-F238E27FC236}">
                <a16:creationId xmlns:a16="http://schemas.microsoft.com/office/drawing/2014/main" id="{05728487-8B05-4B9A-944C-E74030E885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57779"/>
            <a:ext cx="12195175" cy="4142442"/>
          </a:xfrm>
          <a:prstGeom prst="rect">
            <a:avLst/>
          </a:prstGeom>
        </p:spPr>
      </p:pic>
    </p:spTree>
    <p:extLst>
      <p:ext uri="{BB962C8B-B14F-4D97-AF65-F5344CB8AC3E}">
        <p14:creationId xmlns:p14="http://schemas.microsoft.com/office/powerpoint/2010/main" val="1260277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6729</TotalTime>
  <Words>1913</Words>
  <Application>Microsoft Office PowerPoint</Application>
  <PresentationFormat>自訂</PresentationFormat>
  <Paragraphs>408</Paragraphs>
  <Slides>48</Slides>
  <Notes>48</Notes>
  <HiddenSlides>0</HiddenSlides>
  <MMClips>1</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48</vt:i4>
      </vt:variant>
    </vt:vector>
  </HeadingPairs>
  <TitlesOfParts>
    <vt:vector size="57" baseType="lpstr">
      <vt:lpstr>Google Sans</vt:lpstr>
      <vt:lpstr>Microsoft YaHei</vt:lpstr>
      <vt:lpstr>Microsoft YaHei</vt:lpstr>
      <vt:lpstr>微軟正黑體</vt:lpstr>
      <vt:lpstr>Arial</vt:lpstr>
      <vt:lpstr>Calibri</vt:lpstr>
      <vt:lpstr>Helvetica</vt:lpstr>
      <vt:lpstr>Lato</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keywords/>
  <cp:lastModifiedBy>Galant Tsai</cp:lastModifiedBy>
  <cp:revision>64</cp:revision>
  <dcterms:created xsi:type="dcterms:W3CDTF">2015-12-03T10:50:49Z</dcterms:created>
  <dcterms:modified xsi:type="dcterms:W3CDTF">2025-02-28T06:14:13Z</dcterms:modified>
</cp:coreProperties>
</file>